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 id="258" r:id="rId6"/>
    <p:sldId id="259" r:id="rId7"/>
    <p:sldId id="280" r:id="rId8"/>
    <p:sldId id="283" r:id="rId9"/>
    <p:sldId id="261" r:id="rId10"/>
    <p:sldId id="262" r:id="rId11"/>
    <p:sldId id="263" r:id="rId12"/>
    <p:sldId id="264" r:id="rId13"/>
    <p:sldId id="265" r:id="rId14"/>
    <p:sldId id="266" r:id="rId15"/>
    <p:sldId id="275" r:id="rId16"/>
    <p:sldId id="277" r:id="rId17"/>
    <p:sldId id="278" r:id="rId18"/>
    <p:sldId id="270" r:id="rId19"/>
    <p:sldId id="279" r:id="rId20"/>
    <p:sldId id="273" r:id="rId21"/>
    <p:sldId id="281"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233180-7625-4EE7-94DF-ACF6611CFE3B}" v="55" dt="2024-03-21T12:07:53.0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81B358-35D7-47F1-97A9-3EA17899B4FC}"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029E5F0-E621-4C2E-A003-BFDCCFEA7554}">
      <dgm:prSet custT="1"/>
      <dgm:spPr/>
      <dgm:t>
        <a:bodyPr/>
        <a:lstStyle/>
        <a:p>
          <a:r>
            <a:rPr lang="en-US" sz="2200" dirty="0">
              <a:latin typeface="Times New Roman" panose="02020603050405020304" pitchFamily="18" charset="0"/>
              <a:cs typeface="Times New Roman" panose="02020603050405020304" pitchFamily="18" charset="0"/>
            </a:rPr>
            <a:t>To get exposure to big data techniques.</a:t>
          </a:r>
        </a:p>
      </dgm:t>
    </dgm:pt>
    <dgm:pt modelId="{F5A6199F-1576-4BB2-B5E7-5D0412548F7F}" type="parTrans" cxnId="{8B32302A-C2C2-4F4E-B863-DEF64696FDF9}">
      <dgm:prSet/>
      <dgm:spPr/>
      <dgm:t>
        <a:bodyPr/>
        <a:lstStyle/>
        <a:p>
          <a:endParaRPr lang="en-US"/>
        </a:p>
      </dgm:t>
    </dgm:pt>
    <dgm:pt modelId="{E5E4220B-865A-4D29-B054-6D5B0BF8B8A5}" type="sibTrans" cxnId="{8B32302A-C2C2-4F4E-B863-DEF64696FDF9}">
      <dgm:prSet/>
      <dgm:spPr/>
      <dgm:t>
        <a:bodyPr/>
        <a:lstStyle/>
        <a:p>
          <a:endParaRPr lang="en-US"/>
        </a:p>
      </dgm:t>
    </dgm:pt>
    <dgm:pt modelId="{F6AD4792-C619-434F-90DF-55EFBE6CD1D8}">
      <dgm:prSet custT="1"/>
      <dgm:spPr/>
      <dgm:t>
        <a:bodyPr/>
        <a:lstStyle/>
        <a:p>
          <a:r>
            <a:rPr lang="en-US" sz="2200" dirty="0">
              <a:latin typeface="Times New Roman" panose="02020603050405020304" pitchFamily="18" charset="0"/>
              <a:cs typeface="Times New Roman" panose="02020603050405020304" pitchFamily="18" charset="0"/>
            </a:rPr>
            <a:t>Yield</a:t>
          </a:r>
          <a:r>
            <a:rPr lang="en-US" sz="2200" baseline="0" dirty="0">
              <a:latin typeface="Times New Roman" panose="02020603050405020304" pitchFamily="18" charset="0"/>
              <a:cs typeface="Times New Roman" panose="02020603050405020304" pitchFamily="18" charset="0"/>
            </a:rPr>
            <a:t> Prediction Through Google Cloud Big Query ML</a:t>
          </a:r>
          <a:endParaRPr lang="en-US" sz="2200" dirty="0">
            <a:latin typeface="Times New Roman" panose="02020603050405020304" pitchFamily="18" charset="0"/>
            <a:cs typeface="Times New Roman" panose="02020603050405020304" pitchFamily="18" charset="0"/>
          </a:endParaRPr>
        </a:p>
      </dgm:t>
    </dgm:pt>
    <dgm:pt modelId="{A8A2B7D4-6D0C-4782-B686-6408BEC2ABC4}" type="parTrans" cxnId="{977B9181-602B-4F8F-BE65-7FCD603639F2}">
      <dgm:prSet/>
      <dgm:spPr/>
      <dgm:t>
        <a:bodyPr/>
        <a:lstStyle/>
        <a:p>
          <a:endParaRPr lang="en-US"/>
        </a:p>
      </dgm:t>
    </dgm:pt>
    <dgm:pt modelId="{B96A4CE2-2BDE-462B-A54C-6FA08E14B21A}" type="sibTrans" cxnId="{977B9181-602B-4F8F-BE65-7FCD603639F2}">
      <dgm:prSet/>
      <dgm:spPr/>
      <dgm:t>
        <a:bodyPr/>
        <a:lstStyle/>
        <a:p>
          <a:endParaRPr lang="en-US"/>
        </a:p>
      </dgm:t>
    </dgm:pt>
    <dgm:pt modelId="{32D056B3-8EEF-4102-8865-3E9445858806}">
      <dgm:prSet custT="1"/>
      <dgm:spPr/>
      <dgm:t>
        <a:bodyPr/>
        <a:lstStyle/>
        <a:p>
          <a:r>
            <a:rPr lang="en-US" sz="2200" dirty="0">
              <a:latin typeface="Times New Roman" panose="02020603050405020304" pitchFamily="18" charset="0"/>
              <a:cs typeface="Times New Roman" panose="02020603050405020304" pitchFamily="18" charset="0"/>
            </a:rPr>
            <a:t>To create an insightful dashboard for crop yield analysis using Google </a:t>
          </a:r>
          <a:r>
            <a:rPr lang="en-US" sz="2200" dirty="0" err="1">
              <a:latin typeface="Times New Roman" panose="02020603050405020304" pitchFamily="18" charset="0"/>
              <a:cs typeface="Times New Roman" panose="02020603050405020304" pitchFamily="18" charset="0"/>
            </a:rPr>
            <a:t>Loocker</a:t>
          </a:r>
          <a:r>
            <a:rPr lang="en-US" sz="2200" dirty="0">
              <a:latin typeface="Times New Roman" panose="02020603050405020304" pitchFamily="18" charset="0"/>
              <a:cs typeface="Times New Roman" panose="02020603050405020304" pitchFamily="18" charset="0"/>
            </a:rPr>
            <a:t> Studio and </a:t>
          </a:r>
          <a:r>
            <a:rPr lang="en-US" sz="2200" dirty="0" err="1">
              <a:latin typeface="Times New Roman" panose="02020603050405020304" pitchFamily="18" charset="0"/>
              <a:cs typeface="Times New Roman" panose="02020603050405020304" pitchFamily="18" charset="0"/>
            </a:rPr>
            <a:t>knowage</a:t>
          </a:r>
          <a:endParaRPr lang="en-US" sz="2200" dirty="0">
            <a:latin typeface="Times New Roman" panose="02020603050405020304" pitchFamily="18" charset="0"/>
            <a:cs typeface="Times New Roman" panose="02020603050405020304" pitchFamily="18" charset="0"/>
          </a:endParaRPr>
        </a:p>
      </dgm:t>
    </dgm:pt>
    <dgm:pt modelId="{79FCD978-ABF5-4693-A52C-C1DAEDF5D9A1}" type="parTrans" cxnId="{514A63AD-FC93-49E0-85C4-AFFE75E9B801}">
      <dgm:prSet/>
      <dgm:spPr/>
      <dgm:t>
        <a:bodyPr/>
        <a:lstStyle/>
        <a:p>
          <a:endParaRPr lang="en-US"/>
        </a:p>
      </dgm:t>
    </dgm:pt>
    <dgm:pt modelId="{D9FC6EFC-A8D3-48D2-802B-6487B99F9AD5}" type="sibTrans" cxnId="{514A63AD-FC93-49E0-85C4-AFFE75E9B801}">
      <dgm:prSet/>
      <dgm:spPr/>
      <dgm:t>
        <a:bodyPr/>
        <a:lstStyle/>
        <a:p>
          <a:endParaRPr lang="en-US"/>
        </a:p>
      </dgm:t>
    </dgm:pt>
    <dgm:pt modelId="{75130480-A722-47E8-98E1-707291F440E2}" type="pres">
      <dgm:prSet presAssocID="{6181B358-35D7-47F1-97A9-3EA17899B4FC}" presName="root" presStyleCnt="0">
        <dgm:presLayoutVars>
          <dgm:dir/>
          <dgm:resizeHandles val="exact"/>
        </dgm:presLayoutVars>
      </dgm:prSet>
      <dgm:spPr/>
    </dgm:pt>
    <dgm:pt modelId="{C1B5CD81-262B-456D-AE17-1F9411E9C569}" type="pres">
      <dgm:prSet presAssocID="{4029E5F0-E621-4C2E-A003-BFDCCFEA7554}" presName="compNode" presStyleCnt="0"/>
      <dgm:spPr/>
    </dgm:pt>
    <dgm:pt modelId="{445F3592-7070-496C-95B6-40497F1C90EE}" type="pres">
      <dgm:prSet presAssocID="{4029E5F0-E621-4C2E-A003-BFDCCFEA75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EFD6D80-8B49-46FA-AFE3-68B4D7549854}" type="pres">
      <dgm:prSet presAssocID="{4029E5F0-E621-4C2E-A003-BFDCCFEA7554}" presName="spaceRect" presStyleCnt="0"/>
      <dgm:spPr/>
    </dgm:pt>
    <dgm:pt modelId="{05BCECD1-0E55-4A3F-8812-234F17E59D01}" type="pres">
      <dgm:prSet presAssocID="{4029E5F0-E621-4C2E-A003-BFDCCFEA7554}" presName="textRect" presStyleLbl="revTx" presStyleIdx="0" presStyleCnt="3" custLinFactNeighborX="-969" custLinFactNeighborY="-1284">
        <dgm:presLayoutVars>
          <dgm:chMax val="1"/>
          <dgm:chPref val="1"/>
        </dgm:presLayoutVars>
      </dgm:prSet>
      <dgm:spPr/>
    </dgm:pt>
    <dgm:pt modelId="{1E384588-3A57-45DA-AD4A-4CF51B774E55}" type="pres">
      <dgm:prSet presAssocID="{E5E4220B-865A-4D29-B054-6D5B0BF8B8A5}" presName="sibTrans" presStyleCnt="0"/>
      <dgm:spPr/>
    </dgm:pt>
    <dgm:pt modelId="{E3CF29FB-6751-41D6-B65D-A9CD6F6EB8ED}" type="pres">
      <dgm:prSet presAssocID="{F6AD4792-C619-434F-90DF-55EFBE6CD1D8}" presName="compNode" presStyleCnt="0"/>
      <dgm:spPr/>
    </dgm:pt>
    <dgm:pt modelId="{5327BF2E-F3D3-4921-BEF8-41BA86E994F7}" type="pres">
      <dgm:prSet presAssocID="{F6AD4792-C619-434F-90DF-55EFBE6CD1D8}" presName="iconRect" presStyleLbl="node1" presStyleIdx="1" presStyleCnt="3" custLinFactNeighborX="0" custLinFactNeighborY="-436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6D91023A-5653-4006-AFFE-A9EC1BCC7687}" type="pres">
      <dgm:prSet presAssocID="{F6AD4792-C619-434F-90DF-55EFBE6CD1D8}" presName="spaceRect" presStyleCnt="0"/>
      <dgm:spPr/>
    </dgm:pt>
    <dgm:pt modelId="{B336FB3C-DD96-4E44-8EB1-D66F448D0F76}" type="pres">
      <dgm:prSet presAssocID="{F6AD4792-C619-434F-90DF-55EFBE6CD1D8}" presName="textRect" presStyleLbl="revTx" presStyleIdx="1" presStyleCnt="3" custLinFactNeighborY="1926">
        <dgm:presLayoutVars>
          <dgm:chMax val="1"/>
          <dgm:chPref val="1"/>
        </dgm:presLayoutVars>
      </dgm:prSet>
      <dgm:spPr/>
    </dgm:pt>
    <dgm:pt modelId="{1BCC3596-1B4E-4380-BD67-EC721A62BE06}" type="pres">
      <dgm:prSet presAssocID="{B96A4CE2-2BDE-462B-A54C-6FA08E14B21A}" presName="sibTrans" presStyleCnt="0"/>
      <dgm:spPr/>
    </dgm:pt>
    <dgm:pt modelId="{F96B9230-1A79-4758-91E8-01E3CF11F929}" type="pres">
      <dgm:prSet presAssocID="{32D056B3-8EEF-4102-8865-3E9445858806}" presName="compNode" presStyleCnt="0"/>
      <dgm:spPr/>
    </dgm:pt>
    <dgm:pt modelId="{DF7DF760-0D41-4FCC-9A5A-566A463505EE}" type="pres">
      <dgm:prSet presAssocID="{32D056B3-8EEF-4102-8865-3E9445858806}" presName="iconRect" presStyleLbl="node1" presStyleIdx="2" presStyleCnt="3" custLinFactNeighborX="11482" custLinFactNeighborY="-932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0F0B6F04-1B80-4070-811D-15FDFCE0A18B}" type="pres">
      <dgm:prSet presAssocID="{32D056B3-8EEF-4102-8865-3E9445858806}" presName="spaceRect" presStyleCnt="0"/>
      <dgm:spPr/>
    </dgm:pt>
    <dgm:pt modelId="{D3CDB997-7A1F-4E2E-B5F6-449E78ECC058}" type="pres">
      <dgm:prSet presAssocID="{32D056B3-8EEF-4102-8865-3E9445858806}" presName="textRect" presStyleLbl="revTx" presStyleIdx="2" presStyleCnt="3">
        <dgm:presLayoutVars>
          <dgm:chMax val="1"/>
          <dgm:chPref val="1"/>
        </dgm:presLayoutVars>
      </dgm:prSet>
      <dgm:spPr/>
    </dgm:pt>
  </dgm:ptLst>
  <dgm:cxnLst>
    <dgm:cxn modelId="{8B32302A-C2C2-4F4E-B863-DEF64696FDF9}" srcId="{6181B358-35D7-47F1-97A9-3EA17899B4FC}" destId="{4029E5F0-E621-4C2E-A003-BFDCCFEA7554}" srcOrd="0" destOrd="0" parTransId="{F5A6199F-1576-4BB2-B5E7-5D0412548F7F}" sibTransId="{E5E4220B-865A-4D29-B054-6D5B0BF8B8A5}"/>
    <dgm:cxn modelId="{32F8ED40-3AB0-4EF4-8C94-9406093A6ADC}" type="presOf" srcId="{F6AD4792-C619-434F-90DF-55EFBE6CD1D8}" destId="{B336FB3C-DD96-4E44-8EB1-D66F448D0F76}" srcOrd="0" destOrd="0" presId="urn:microsoft.com/office/officeart/2018/2/layout/IconLabelList"/>
    <dgm:cxn modelId="{67284543-4CA3-4A38-A0A2-C95AB415482D}" type="presOf" srcId="{32D056B3-8EEF-4102-8865-3E9445858806}" destId="{D3CDB997-7A1F-4E2E-B5F6-449E78ECC058}" srcOrd="0" destOrd="0" presId="urn:microsoft.com/office/officeart/2018/2/layout/IconLabelList"/>
    <dgm:cxn modelId="{3C83CD7D-2DCD-4B19-8196-8AB46773C25D}" type="presOf" srcId="{4029E5F0-E621-4C2E-A003-BFDCCFEA7554}" destId="{05BCECD1-0E55-4A3F-8812-234F17E59D01}" srcOrd="0" destOrd="0" presId="urn:microsoft.com/office/officeart/2018/2/layout/IconLabelList"/>
    <dgm:cxn modelId="{977B9181-602B-4F8F-BE65-7FCD603639F2}" srcId="{6181B358-35D7-47F1-97A9-3EA17899B4FC}" destId="{F6AD4792-C619-434F-90DF-55EFBE6CD1D8}" srcOrd="1" destOrd="0" parTransId="{A8A2B7D4-6D0C-4782-B686-6408BEC2ABC4}" sibTransId="{B96A4CE2-2BDE-462B-A54C-6FA08E14B21A}"/>
    <dgm:cxn modelId="{514A63AD-FC93-49E0-85C4-AFFE75E9B801}" srcId="{6181B358-35D7-47F1-97A9-3EA17899B4FC}" destId="{32D056B3-8EEF-4102-8865-3E9445858806}" srcOrd="2" destOrd="0" parTransId="{79FCD978-ABF5-4693-A52C-C1DAEDF5D9A1}" sibTransId="{D9FC6EFC-A8D3-48D2-802B-6487B99F9AD5}"/>
    <dgm:cxn modelId="{49076ABF-F8C1-42AC-BBD5-B4E6138D461C}" type="presOf" srcId="{6181B358-35D7-47F1-97A9-3EA17899B4FC}" destId="{75130480-A722-47E8-98E1-707291F440E2}" srcOrd="0" destOrd="0" presId="urn:microsoft.com/office/officeart/2018/2/layout/IconLabelList"/>
    <dgm:cxn modelId="{37068C7B-C8F5-4E21-B391-03B277BC9840}" type="presParOf" srcId="{75130480-A722-47E8-98E1-707291F440E2}" destId="{C1B5CD81-262B-456D-AE17-1F9411E9C569}" srcOrd="0" destOrd="0" presId="urn:microsoft.com/office/officeart/2018/2/layout/IconLabelList"/>
    <dgm:cxn modelId="{0A8FC0DA-29D7-4028-A550-111838A3E98B}" type="presParOf" srcId="{C1B5CD81-262B-456D-AE17-1F9411E9C569}" destId="{445F3592-7070-496C-95B6-40497F1C90EE}" srcOrd="0" destOrd="0" presId="urn:microsoft.com/office/officeart/2018/2/layout/IconLabelList"/>
    <dgm:cxn modelId="{EEC167C6-6E0C-46EA-AE96-00C02DDBBB9C}" type="presParOf" srcId="{C1B5CD81-262B-456D-AE17-1F9411E9C569}" destId="{7EFD6D80-8B49-46FA-AFE3-68B4D7549854}" srcOrd="1" destOrd="0" presId="urn:microsoft.com/office/officeart/2018/2/layout/IconLabelList"/>
    <dgm:cxn modelId="{DBA7A345-4D13-47C5-9ABA-926F5EC36069}" type="presParOf" srcId="{C1B5CD81-262B-456D-AE17-1F9411E9C569}" destId="{05BCECD1-0E55-4A3F-8812-234F17E59D01}" srcOrd="2" destOrd="0" presId="urn:microsoft.com/office/officeart/2018/2/layout/IconLabelList"/>
    <dgm:cxn modelId="{3A35B969-645D-43B0-A673-8B5EBD25C06E}" type="presParOf" srcId="{75130480-A722-47E8-98E1-707291F440E2}" destId="{1E384588-3A57-45DA-AD4A-4CF51B774E55}" srcOrd="1" destOrd="0" presId="urn:microsoft.com/office/officeart/2018/2/layout/IconLabelList"/>
    <dgm:cxn modelId="{DEDC1B26-0843-4784-A4BE-367D82DE9647}" type="presParOf" srcId="{75130480-A722-47E8-98E1-707291F440E2}" destId="{E3CF29FB-6751-41D6-B65D-A9CD6F6EB8ED}" srcOrd="2" destOrd="0" presId="urn:microsoft.com/office/officeart/2018/2/layout/IconLabelList"/>
    <dgm:cxn modelId="{D0CC26B2-5BC0-41F2-9A2B-24E322470C60}" type="presParOf" srcId="{E3CF29FB-6751-41D6-B65D-A9CD6F6EB8ED}" destId="{5327BF2E-F3D3-4921-BEF8-41BA86E994F7}" srcOrd="0" destOrd="0" presId="urn:microsoft.com/office/officeart/2018/2/layout/IconLabelList"/>
    <dgm:cxn modelId="{99C856D2-C494-4E12-8AE2-B2432C9BDC95}" type="presParOf" srcId="{E3CF29FB-6751-41D6-B65D-A9CD6F6EB8ED}" destId="{6D91023A-5653-4006-AFFE-A9EC1BCC7687}" srcOrd="1" destOrd="0" presId="urn:microsoft.com/office/officeart/2018/2/layout/IconLabelList"/>
    <dgm:cxn modelId="{6801A322-EEB4-49F8-B03B-1691F41356B6}" type="presParOf" srcId="{E3CF29FB-6751-41D6-B65D-A9CD6F6EB8ED}" destId="{B336FB3C-DD96-4E44-8EB1-D66F448D0F76}" srcOrd="2" destOrd="0" presId="urn:microsoft.com/office/officeart/2018/2/layout/IconLabelList"/>
    <dgm:cxn modelId="{83E07C36-9113-4D8A-A70C-B18D090BCF35}" type="presParOf" srcId="{75130480-A722-47E8-98E1-707291F440E2}" destId="{1BCC3596-1B4E-4380-BD67-EC721A62BE06}" srcOrd="3" destOrd="0" presId="urn:microsoft.com/office/officeart/2018/2/layout/IconLabelList"/>
    <dgm:cxn modelId="{DD86B8D1-4C14-40C7-9129-06E593D7139C}" type="presParOf" srcId="{75130480-A722-47E8-98E1-707291F440E2}" destId="{F96B9230-1A79-4758-91E8-01E3CF11F929}" srcOrd="4" destOrd="0" presId="urn:microsoft.com/office/officeart/2018/2/layout/IconLabelList"/>
    <dgm:cxn modelId="{4D41255A-D741-47D9-A571-033216CB6EB8}" type="presParOf" srcId="{F96B9230-1A79-4758-91E8-01E3CF11F929}" destId="{DF7DF760-0D41-4FCC-9A5A-566A463505EE}" srcOrd="0" destOrd="0" presId="urn:microsoft.com/office/officeart/2018/2/layout/IconLabelList"/>
    <dgm:cxn modelId="{C07AD2D8-ED41-44FA-8FB2-E18FFBE5F77A}" type="presParOf" srcId="{F96B9230-1A79-4758-91E8-01E3CF11F929}" destId="{0F0B6F04-1B80-4070-811D-15FDFCE0A18B}" srcOrd="1" destOrd="0" presId="urn:microsoft.com/office/officeart/2018/2/layout/IconLabelList"/>
    <dgm:cxn modelId="{7EAFD65B-6043-4BD4-A93A-F078B54749E6}" type="presParOf" srcId="{F96B9230-1A79-4758-91E8-01E3CF11F929}" destId="{D3CDB997-7A1F-4E2E-B5F6-449E78ECC05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F3592-7070-496C-95B6-40497F1C90EE}">
      <dsp:nvSpPr>
        <dsp:cNvPr id="0" name=""/>
        <dsp:cNvSpPr/>
      </dsp:nvSpPr>
      <dsp:spPr>
        <a:xfrm>
          <a:off x="1212569" y="555843"/>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BCECD1-0E55-4A3F-8812-234F17E59D01}">
      <dsp:nvSpPr>
        <dsp:cNvPr id="0" name=""/>
        <dsp:cNvSpPr/>
      </dsp:nvSpPr>
      <dsp:spPr>
        <a:xfrm>
          <a:off x="389972" y="2323474"/>
          <a:ext cx="2889450" cy="14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To get exposure to big data techniques.</a:t>
          </a:r>
        </a:p>
      </dsp:txBody>
      <dsp:txXfrm>
        <a:off x="389972" y="2323474"/>
        <a:ext cx="2889450" cy="1453359"/>
      </dsp:txXfrm>
    </dsp:sp>
    <dsp:sp modelId="{5327BF2E-F3D3-4921-BEF8-41BA86E994F7}">
      <dsp:nvSpPr>
        <dsp:cNvPr id="0" name=""/>
        <dsp:cNvSpPr/>
      </dsp:nvSpPr>
      <dsp:spPr>
        <a:xfrm>
          <a:off x="4607673" y="499074"/>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36FB3C-DD96-4E44-8EB1-D66F448D0F76}">
      <dsp:nvSpPr>
        <dsp:cNvPr id="0" name=""/>
        <dsp:cNvSpPr/>
      </dsp:nvSpPr>
      <dsp:spPr>
        <a:xfrm>
          <a:off x="3813075" y="2370127"/>
          <a:ext cx="2889450" cy="14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Yield</a:t>
          </a:r>
          <a:r>
            <a:rPr lang="en-US" sz="2200" kern="1200" baseline="0" dirty="0">
              <a:latin typeface="Times New Roman" panose="02020603050405020304" pitchFamily="18" charset="0"/>
              <a:cs typeface="Times New Roman" panose="02020603050405020304" pitchFamily="18" charset="0"/>
            </a:rPr>
            <a:t> Prediction Through Google Cloud Big Query ML</a:t>
          </a:r>
          <a:endParaRPr lang="en-US" sz="2200" kern="1200" dirty="0">
            <a:latin typeface="Times New Roman" panose="02020603050405020304" pitchFamily="18" charset="0"/>
            <a:cs typeface="Times New Roman" panose="02020603050405020304" pitchFamily="18" charset="0"/>
          </a:endParaRPr>
        </a:p>
      </dsp:txBody>
      <dsp:txXfrm>
        <a:off x="3813075" y="2370127"/>
        <a:ext cx="2889450" cy="1453359"/>
      </dsp:txXfrm>
    </dsp:sp>
    <dsp:sp modelId="{DF7DF760-0D41-4FCC-9A5A-566A463505EE}">
      <dsp:nvSpPr>
        <dsp:cNvPr id="0" name=""/>
        <dsp:cNvSpPr/>
      </dsp:nvSpPr>
      <dsp:spPr>
        <a:xfrm>
          <a:off x="8152072" y="434542"/>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997-7A1F-4E2E-B5F6-449E78ECC058}">
      <dsp:nvSpPr>
        <dsp:cNvPr id="0" name=""/>
        <dsp:cNvSpPr/>
      </dsp:nvSpPr>
      <dsp:spPr>
        <a:xfrm>
          <a:off x="7208178" y="2342135"/>
          <a:ext cx="2889450" cy="14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To create an insightful dashboard for crop yield analysis using Google </a:t>
          </a:r>
          <a:r>
            <a:rPr lang="en-US" sz="2200" kern="1200" dirty="0" err="1">
              <a:latin typeface="Times New Roman" panose="02020603050405020304" pitchFamily="18" charset="0"/>
              <a:cs typeface="Times New Roman" panose="02020603050405020304" pitchFamily="18" charset="0"/>
            </a:rPr>
            <a:t>Loocker</a:t>
          </a:r>
          <a:r>
            <a:rPr lang="en-US" sz="2200" kern="1200" dirty="0">
              <a:latin typeface="Times New Roman" panose="02020603050405020304" pitchFamily="18" charset="0"/>
              <a:cs typeface="Times New Roman" panose="02020603050405020304" pitchFamily="18" charset="0"/>
            </a:rPr>
            <a:t> Studio and </a:t>
          </a:r>
          <a:r>
            <a:rPr lang="en-US" sz="2200" kern="1200" dirty="0" err="1">
              <a:latin typeface="Times New Roman" panose="02020603050405020304" pitchFamily="18" charset="0"/>
              <a:cs typeface="Times New Roman" panose="02020603050405020304" pitchFamily="18" charset="0"/>
            </a:rPr>
            <a:t>knowage</a:t>
          </a:r>
          <a:endParaRPr lang="en-US" sz="2200" kern="1200" dirty="0">
            <a:latin typeface="Times New Roman" panose="02020603050405020304" pitchFamily="18" charset="0"/>
            <a:cs typeface="Times New Roman" panose="02020603050405020304" pitchFamily="18" charset="0"/>
          </a:endParaRPr>
        </a:p>
      </dsp:txBody>
      <dsp:txXfrm>
        <a:off x="7208178" y="2342135"/>
        <a:ext cx="2889450" cy="14533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E1534-AFDA-B90F-BB6E-98A14CA7E6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6C3AE0F-7711-7E0F-7C3C-A74E45ABE4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952EFE-5DCB-614C-E420-0BF4818F1487}"/>
              </a:ext>
            </a:extLst>
          </p:cNvPr>
          <p:cNvSpPr>
            <a:spLocks noGrp="1"/>
          </p:cNvSpPr>
          <p:nvPr>
            <p:ph type="dt" sz="half" idx="10"/>
          </p:nvPr>
        </p:nvSpPr>
        <p:spPr/>
        <p:txBody>
          <a:bodyPr/>
          <a:lstStyle/>
          <a:p>
            <a:fld id="{9B00674A-60CA-457C-9D31-3BCE31E5E52A}" type="datetimeFigureOut">
              <a:rPr lang="en-IN" smtClean="0"/>
              <a:t>21-03-2024</a:t>
            </a:fld>
            <a:endParaRPr lang="en-IN" dirty="0"/>
          </a:p>
        </p:txBody>
      </p:sp>
      <p:sp>
        <p:nvSpPr>
          <p:cNvPr id="5" name="Footer Placeholder 4">
            <a:extLst>
              <a:ext uri="{FF2B5EF4-FFF2-40B4-BE49-F238E27FC236}">
                <a16:creationId xmlns:a16="http://schemas.microsoft.com/office/drawing/2014/main" id="{B23006A5-B8BF-9EA5-4AA9-87FF2D20FD6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739E636-8F19-7523-E41E-86D3115C12A3}"/>
              </a:ext>
            </a:extLst>
          </p:cNvPr>
          <p:cNvSpPr>
            <a:spLocks noGrp="1"/>
          </p:cNvSpPr>
          <p:nvPr>
            <p:ph type="sldNum" sz="quarter" idx="12"/>
          </p:nvPr>
        </p:nvSpPr>
        <p:spPr/>
        <p:txBody>
          <a:bodyPr/>
          <a:lstStyle/>
          <a:p>
            <a:fld id="{20C48E50-2383-4DFB-8DC8-D4F41EFC516A}" type="slidenum">
              <a:rPr lang="en-IN" smtClean="0"/>
              <a:t>‹#›</a:t>
            </a:fld>
            <a:endParaRPr lang="en-IN" dirty="0"/>
          </a:p>
        </p:txBody>
      </p:sp>
    </p:spTree>
    <p:extLst>
      <p:ext uri="{BB962C8B-B14F-4D97-AF65-F5344CB8AC3E}">
        <p14:creationId xmlns:p14="http://schemas.microsoft.com/office/powerpoint/2010/main" val="92426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95E6-7AB8-66C3-7DFC-CAD5A7A1F0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826E88-C876-389D-286E-17F7BB2F1B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BC4D86-B329-ECC6-6E36-1EAA9D714937}"/>
              </a:ext>
            </a:extLst>
          </p:cNvPr>
          <p:cNvSpPr>
            <a:spLocks noGrp="1"/>
          </p:cNvSpPr>
          <p:nvPr>
            <p:ph type="dt" sz="half" idx="10"/>
          </p:nvPr>
        </p:nvSpPr>
        <p:spPr/>
        <p:txBody>
          <a:bodyPr/>
          <a:lstStyle/>
          <a:p>
            <a:fld id="{9B00674A-60CA-457C-9D31-3BCE31E5E52A}" type="datetimeFigureOut">
              <a:rPr lang="en-IN" smtClean="0"/>
              <a:t>21-03-2024</a:t>
            </a:fld>
            <a:endParaRPr lang="en-IN" dirty="0"/>
          </a:p>
        </p:txBody>
      </p:sp>
      <p:sp>
        <p:nvSpPr>
          <p:cNvPr id="5" name="Footer Placeholder 4">
            <a:extLst>
              <a:ext uri="{FF2B5EF4-FFF2-40B4-BE49-F238E27FC236}">
                <a16:creationId xmlns:a16="http://schemas.microsoft.com/office/drawing/2014/main" id="{54A1483F-C20A-8E82-D8E0-1E05600DD3B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8EAE894-BA04-3615-DC49-FC5741FCB7A3}"/>
              </a:ext>
            </a:extLst>
          </p:cNvPr>
          <p:cNvSpPr>
            <a:spLocks noGrp="1"/>
          </p:cNvSpPr>
          <p:nvPr>
            <p:ph type="sldNum" sz="quarter" idx="12"/>
          </p:nvPr>
        </p:nvSpPr>
        <p:spPr/>
        <p:txBody>
          <a:bodyPr/>
          <a:lstStyle/>
          <a:p>
            <a:fld id="{20C48E50-2383-4DFB-8DC8-D4F41EFC516A}" type="slidenum">
              <a:rPr lang="en-IN" smtClean="0"/>
              <a:t>‹#›</a:t>
            </a:fld>
            <a:endParaRPr lang="en-IN" dirty="0"/>
          </a:p>
        </p:txBody>
      </p:sp>
    </p:spTree>
    <p:extLst>
      <p:ext uri="{BB962C8B-B14F-4D97-AF65-F5344CB8AC3E}">
        <p14:creationId xmlns:p14="http://schemas.microsoft.com/office/powerpoint/2010/main" val="39112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3EF9F4-DEB0-76B0-D5B3-53FE6C1229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06F091-A6AC-2676-5B60-1C9562EE8E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EBED9F-BAEE-938D-F00C-80AE42C59927}"/>
              </a:ext>
            </a:extLst>
          </p:cNvPr>
          <p:cNvSpPr>
            <a:spLocks noGrp="1"/>
          </p:cNvSpPr>
          <p:nvPr>
            <p:ph type="dt" sz="half" idx="10"/>
          </p:nvPr>
        </p:nvSpPr>
        <p:spPr/>
        <p:txBody>
          <a:bodyPr/>
          <a:lstStyle/>
          <a:p>
            <a:fld id="{9B00674A-60CA-457C-9D31-3BCE31E5E52A}" type="datetimeFigureOut">
              <a:rPr lang="en-IN" smtClean="0"/>
              <a:t>21-03-2024</a:t>
            </a:fld>
            <a:endParaRPr lang="en-IN" dirty="0"/>
          </a:p>
        </p:txBody>
      </p:sp>
      <p:sp>
        <p:nvSpPr>
          <p:cNvPr id="5" name="Footer Placeholder 4">
            <a:extLst>
              <a:ext uri="{FF2B5EF4-FFF2-40B4-BE49-F238E27FC236}">
                <a16:creationId xmlns:a16="http://schemas.microsoft.com/office/drawing/2014/main" id="{E88532F2-B96D-40A5-0F80-861A2084585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A019F56-C1E0-B273-46C2-0EA59DC78AC6}"/>
              </a:ext>
            </a:extLst>
          </p:cNvPr>
          <p:cNvSpPr>
            <a:spLocks noGrp="1"/>
          </p:cNvSpPr>
          <p:nvPr>
            <p:ph type="sldNum" sz="quarter" idx="12"/>
          </p:nvPr>
        </p:nvSpPr>
        <p:spPr/>
        <p:txBody>
          <a:bodyPr/>
          <a:lstStyle/>
          <a:p>
            <a:fld id="{20C48E50-2383-4DFB-8DC8-D4F41EFC516A}" type="slidenum">
              <a:rPr lang="en-IN" smtClean="0"/>
              <a:t>‹#›</a:t>
            </a:fld>
            <a:endParaRPr lang="en-IN" dirty="0"/>
          </a:p>
        </p:txBody>
      </p:sp>
    </p:spTree>
    <p:extLst>
      <p:ext uri="{BB962C8B-B14F-4D97-AF65-F5344CB8AC3E}">
        <p14:creationId xmlns:p14="http://schemas.microsoft.com/office/powerpoint/2010/main" val="3498570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9FFD-BD7A-6AC4-4C71-7A42229C23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F01C9C-E473-6261-39AF-1330AF344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D7F7C7-6408-BB58-9040-3D244A7572A8}"/>
              </a:ext>
            </a:extLst>
          </p:cNvPr>
          <p:cNvSpPr>
            <a:spLocks noGrp="1"/>
          </p:cNvSpPr>
          <p:nvPr>
            <p:ph type="dt" sz="half" idx="10"/>
          </p:nvPr>
        </p:nvSpPr>
        <p:spPr/>
        <p:txBody>
          <a:bodyPr/>
          <a:lstStyle/>
          <a:p>
            <a:fld id="{9B00674A-60CA-457C-9D31-3BCE31E5E52A}" type="datetimeFigureOut">
              <a:rPr lang="en-IN" smtClean="0"/>
              <a:t>21-03-2024</a:t>
            </a:fld>
            <a:endParaRPr lang="en-IN" dirty="0"/>
          </a:p>
        </p:txBody>
      </p:sp>
      <p:sp>
        <p:nvSpPr>
          <p:cNvPr id="5" name="Footer Placeholder 4">
            <a:extLst>
              <a:ext uri="{FF2B5EF4-FFF2-40B4-BE49-F238E27FC236}">
                <a16:creationId xmlns:a16="http://schemas.microsoft.com/office/drawing/2014/main" id="{E2532B49-CB42-5422-60A8-2C26FE52F85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2A9BAD6-271F-5AAD-73A4-C4005B8A184D}"/>
              </a:ext>
            </a:extLst>
          </p:cNvPr>
          <p:cNvSpPr>
            <a:spLocks noGrp="1"/>
          </p:cNvSpPr>
          <p:nvPr>
            <p:ph type="sldNum" sz="quarter" idx="12"/>
          </p:nvPr>
        </p:nvSpPr>
        <p:spPr/>
        <p:txBody>
          <a:bodyPr/>
          <a:lstStyle/>
          <a:p>
            <a:fld id="{20C48E50-2383-4DFB-8DC8-D4F41EFC516A}" type="slidenum">
              <a:rPr lang="en-IN" smtClean="0"/>
              <a:t>‹#›</a:t>
            </a:fld>
            <a:endParaRPr lang="en-IN" dirty="0"/>
          </a:p>
        </p:txBody>
      </p:sp>
    </p:spTree>
    <p:extLst>
      <p:ext uri="{BB962C8B-B14F-4D97-AF65-F5344CB8AC3E}">
        <p14:creationId xmlns:p14="http://schemas.microsoft.com/office/powerpoint/2010/main" val="3096603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6257-246E-FD66-EAAD-98809AE39A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FF6094-4D36-2679-7709-360C52C358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B83BDE-1B27-EC84-4D16-321D0912C825}"/>
              </a:ext>
            </a:extLst>
          </p:cNvPr>
          <p:cNvSpPr>
            <a:spLocks noGrp="1"/>
          </p:cNvSpPr>
          <p:nvPr>
            <p:ph type="dt" sz="half" idx="10"/>
          </p:nvPr>
        </p:nvSpPr>
        <p:spPr/>
        <p:txBody>
          <a:bodyPr/>
          <a:lstStyle/>
          <a:p>
            <a:fld id="{9B00674A-60CA-457C-9D31-3BCE31E5E52A}" type="datetimeFigureOut">
              <a:rPr lang="en-IN" smtClean="0"/>
              <a:t>21-03-2024</a:t>
            </a:fld>
            <a:endParaRPr lang="en-IN" dirty="0"/>
          </a:p>
        </p:txBody>
      </p:sp>
      <p:sp>
        <p:nvSpPr>
          <p:cNvPr id="5" name="Footer Placeholder 4">
            <a:extLst>
              <a:ext uri="{FF2B5EF4-FFF2-40B4-BE49-F238E27FC236}">
                <a16:creationId xmlns:a16="http://schemas.microsoft.com/office/drawing/2014/main" id="{132A5492-777F-A145-A9C2-FC408873D7D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BA8DC3C-3374-3D65-BCA0-A8BF0594FCB2}"/>
              </a:ext>
            </a:extLst>
          </p:cNvPr>
          <p:cNvSpPr>
            <a:spLocks noGrp="1"/>
          </p:cNvSpPr>
          <p:nvPr>
            <p:ph type="sldNum" sz="quarter" idx="12"/>
          </p:nvPr>
        </p:nvSpPr>
        <p:spPr/>
        <p:txBody>
          <a:bodyPr/>
          <a:lstStyle/>
          <a:p>
            <a:fld id="{20C48E50-2383-4DFB-8DC8-D4F41EFC516A}" type="slidenum">
              <a:rPr lang="en-IN" smtClean="0"/>
              <a:t>‹#›</a:t>
            </a:fld>
            <a:endParaRPr lang="en-IN" dirty="0"/>
          </a:p>
        </p:txBody>
      </p:sp>
    </p:spTree>
    <p:extLst>
      <p:ext uri="{BB962C8B-B14F-4D97-AF65-F5344CB8AC3E}">
        <p14:creationId xmlns:p14="http://schemas.microsoft.com/office/powerpoint/2010/main" val="222102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CD0E-DA65-CCDD-E21D-3363C8AAD4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94A41F-2986-593D-EC83-A377D88244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0CC154-3B43-19A9-FB12-2E774191F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B8887D-E189-B1BE-F844-2638AC6434F3}"/>
              </a:ext>
            </a:extLst>
          </p:cNvPr>
          <p:cNvSpPr>
            <a:spLocks noGrp="1"/>
          </p:cNvSpPr>
          <p:nvPr>
            <p:ph type="dt" sz="half" idx="10"/>
          </p:nvPr>
        </p:nvSpPr>
        <p:spPr/>
        <p:txBody>
          <a:bodyPr/>
          <a:lstStyle/>
          <a:p>
            <a:fld id="{9B00674A-60CA-457C-9D31-3BCE31E5E52A}" type="datetimeFigureOut">
              <a:rPr lang="en-IN" smtClean="0"/>
              <a:t>21-03-2024</a:t>
            </a:fld>
            <a:endParaRPr lang="en-IN" dirty="0"/>
          </a:p>
        </p:txBody>
      </p:sp>
      <p:sp>
        <p:nvSpPr>
          <p:cNvPr id="6" name="Footer Placeholder 5">
            <a:extLst>
              <a:ext uri="{FF2B5EF4-FFF2-40B4-BE49-F238E27FC236}">
                <a16:creationId xmlns:a16="http://schemas.microsoft.com/office/drawing/2014/main" id="{59CEF9FD-AA0A-8AF8-6AAE-42465BBFEE8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5F7D3C3-9839-68E6-E50B-55FE8400944D}"/>
              </a:ext>
            </a:extLst>
          </p:cNvPr>
          <p:cNvSpPr>
            <a:spLocks noGrp="1"/>
          </p:cNvSpPr>
          <p:nvPr>
            <p:ph type="sldNum" sz="quarter" idx="12"/>
          </p:nvPr>
        </p:nvSpPr>
        <p:spPr/>
        <p:txBody>
          <a:bodyPr/>
          <a:lstStyle/>
          <a:p>
            <a:fld id="{20C48E50-2383-4DFB-8DC8-D4F41EFC516A}" type="slidenum">
              <a:rPr lang="en-IN" smtClean="0"/>
              <a:t>‹#›</a:t>
            </a:fld>
            <a:endParaRPr lang="en-IN" dirty="0"/>
          </a:p>
        </p:txBody>
      </p:sp>
    </p:spTree>
    <p:extLst>
      <p:ext uri="{BB962C8B-B14F-4D97-AF65-F5344CB8AC3E}">
        <p14:creationId xmlns:p14="http://schemas.microsoft.com/office/powerpoint/2010/main" val="2382061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C391-6018-12A5-BE2D-4DA0B94D41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65AF8C-D81D-8054-1468-DE9F22709D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5E207E-4219-6B3C-148E-410224F0A8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A2D9DF8-C2BF-1C20-85C1-9E00A7AF86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904497-89F7-F063-2628-7E79501F73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E1D6D35-A629-2353-8F3A-ECC57B7314EE}"/>
              </a:ext>
            </a:extLst>
          </p:cNvPr>
          <p:cNvSpPr>
            <a:spLocks noGrp="1"/>
          </p:cNvSpPr>
          <p:nvPr>
            <p:ph type="dt" sz="half" idx="10"/>
          </p:nvPr>
        </p:nvSpPr>
        <p:spPr/>
        <p:txBody>
          <a:bodyPr/>
          <a:lstStyle/>
          <a:p>
            <a:fld id="{9B00674A-60CA-457C-9D31-3BCE31E5E52A}" type="datetimeFigureOut">
              <a:rPr lang="en-IN" smtClean="0"/>
              <a:t>21-03-2024</a:t>
            </a:fld>
            <a:endParaRPr lang="en-IN" dirty="0"/>
          </a:p>
        </p:txBody>
      </p:sp>
      <p:sp>
        <p:nvSpPr>
          <p:cNvPr id="8" name="Footer Placeholder 7">
            <a:extLst>
              <a:ext uri="{FF2B5EF4-FFF2-40B4-BE49-F238E27FC236}">
                <a16:creationId xmlns:a16="http://schemas.microsoft.com/office/drawing/2014/main" id="{224F05BC-7CA1-C209-FE89-D2DD0A1AAC4C}"/>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BC480D6C-73A3-A779-4999-CD841C0EF259}"/>
              </a:ext>
            </a:extLst>
          </p:cNvPr>
          <p:cNvSpPr>
            <a:spLocks noGrp="1"/>
          </p:cNvSpPr>
          <p:nvPr>
            <p:ph type="sldNum" sz="quarter" idx="12"/>
          </p:nvPr>
        </p:nvSpPr>
        <p:spPr/>
        <p:txBody>
          <a:bodyPr/>
          <a:lstStyle/>
          <a:p>
            <a:fld id="{20C48E50-2383-4DFB-8DC8-D4F41EFC516A}" type="slidenum">
              <a:rPr lang="en-IN" smtClean="0"/>
              <a:t>‹#›</a:t>
            </a:fld>
            <a:endParaRPr lang="en-IN" dirty="0"/>
          </a:p>
        </p:txBody>
      </p:sp>
    </p:spTree>
    <p:extLst>
      <p:ext uri="{BB962C8B-B14F-4D97-AF65-F5344CB8AC3E}">
        <p14:creationId xmlns:p14="http://schemas.microsoft.com/office/powerpoint/2010/main" val="2568586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5F97-76A0-DFA0-7522-892075583B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C6C58E-DA44-5E1E-483A-633267ACB1CB}"/>
              </a:ext>
            </a:extLst>
          </p:cNvPr>
          <p:cNvSpPr>
            <a:spLocks noGrp="1"/>
          </p:cNvSpPr>
          <p:nvPr>
            <p:ph type="dt" sz="half" idx="10"/>
          </p:nvPr>
        </p:nvSpPr>
        <p:spPr/>
        <p:txBody>
          <a:bodyPr/>
          <a:lstStyle/>
          <a:p>
            <a:fld id="{9B00674A-60CA-457C-9D31-3BCE31E5E52A}" type="datetimeFigureOut">
              <a:rPr lang="en-IN" smtClean="0"/>
              <a:t>21-03-2024</a:t>
            </a:fld>
            <a:endParaRPr lang="en-IN" dirty="0"/>
          </a:p>
        </p:txBody>
      </p:sp>
      <p:sp>
        <p:nvSpPr>
          <p:cNvPr id="4" name="Footer Placeholder 3">
            <a:extLst>
              <a:ext uri="{FF2B5EF4-FFF2-40B4-BE49-F238E27FC236}">
                <a16:creationId xmlns:a16="http://schemas.microsoft.com/office/drawing/2014/main" id="{3FC1BD2F-3803-126F-A7FC-95E4D7C2B237}"/>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2656672-C176-FEA8-AD2D-537DC491147B}"/>
              </a:ext>
            </a:extLst>
          </p:cNvPr>
          <p:cNvSpPr>
            <a:spLocks noGrp="1"/>
          </p:cNvSpPr>
          <p:nvPr>
            <p:ph type="sldNum" sz="quarter" idx="12"/>
          </p:nvPr>
        </p:nvSpPr>
        <p:spPr/>
        <p:txBody>
          <a:bodyPr/>
          <a:lstStyle/>
          <a:p>
            <a:fld id="{20C48E50-2383-4DFB-8DC8-D4F41EFC516A}" type="slidenum">
              <a:rPr lang="en-IN" smtClean="0"/>
              <a:t>‹#›</a:t>
            </a:fld>
            <a:endParaRPr lang="en-IN" dirty="0"/>
          </a:p>
        </p:txBody>
      </p:sp>
    </p:spTree>
    <p:extLst>
      <p:ext uri="{BB962C8B-B14F-4D97-AF65-F5344CB8AC3E}">
        <p14:creationId xmlns:p14="http://schemas.microsoft.com/office/powerpoint/2010/main" val="2191305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A227F0-A55B-7B7A-AEEB-D980079E2F9A}"/>
              </a:ext>
            </a:extLst>
          </p:cNvPr>
          <p:cNvSpPr>
            <a:spLocks noGrp="1"/>
          </p:cNvSpPr>
          <p:nvPr>
            <p:ph type="dt" sz="half" idx="10"/>
          </p:nvPr>
        </p:nvSpPr>
        <p:spPr/>
        <p:txBody>
          <a:bodyPr/>
          <a:lstStyle/>
          <a:p>
            <a:fld id="{9B00674A-60CA-457C-9D31-3BCE31E5E52A}" type="datetimeFigureOut">
              <a:rPr lang="en-IN" smtClean="0"/>
              <a:t>21-03-2024</a:t>
            </a:fld>
            <a:endParaRPr lang="en-IN" dirty="0"/>
          </a:p>
        </p:txBody>
      </p:sp>
      <p:sp>
        <p:nvSpPr>
          <p:cNvPr id="3" name="Footer Placeholder 2">
            <a:extLst>
              <a:ext uri="{FF2B5EF4-FFF2-40B4-BE49-F238E27FC236}">
                <a16:creationId xmlns:a16="http://schemas.microsoft.com/office/drawing/2014/main" id="{F64781C4-3A48-7116-76DC-487FD619DC5F}"/>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A2D503AD-CCE6-DD4A-8057-53CEAF23981C}"/>
              </a:ext>
            </a:extLst>
          </p:cNvPr>
          <p:cNvSpPr>
            <a:spLocks noGrp="1"/>
          </p:cNvSpPr>
          <p:nvPr>
            <p:ph type="sldNum" sz="quarter" idx="12"/>
          </p:nvPr>
        </p:nvSpPr>
        <p:spPr/>
        <p:txBody>
          <a:bodyPr/>
          <a:lstStyle/>
          <a:p>
            <a:fld id="{20C48E50-2383-4DFB-8DC8-D4F41EFC516A}" type="slidenum">
              <a:rPr lang="en-IN" smtClean="0"/>
              <a:t>‹#›</a:t>
            </a:fld>
            <a:endParaRPr lang="en-IN" dirty="0"/>
          </a:p>
        </p:txBody>
      </p:sp>
    </p:spTree>
    <p:extLst>
      <p:ext uri="{BB962C8B-B14F-4D97-AF65-F5344CB8AC3E}">
        <p14:creationId xmlns:p14="http://schemas.microsoft.com/office/powerpoint/2010/main" val="3740495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A3614-16A9-2B49-9F09-FDB5160291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9F43084-A44B-B89D-57FF-A56F446FBB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5A920A3-4217-C198-9A12-95AB6C2F7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EBD0CE-93D5-24B7-C383-FD67B0DA9183}"/>
              </a:ext>
            </a:extLst>
          </p:cNvPr>
          <p:cNvSpPr>
            <a:spLocks noGrp="1"/>
          </p:cNvSpPr>
          <p:nvPr>
            <p:ph type="dt" sz="half" idx="10"/>
          </p:nvPr>
        </p:nvSpPr>
        <p:spPr/>
        <p:txBody>
          <a:bodyPr/>
          <a:lstStyle/>
          <a:p>
            <a:fld id="{9B00674A-60CA-457C-9D31-3BCE31E5E52A}" type="datetimeFigureOut">
              <a:rPr lang="en-IN" smtClean="0"/>
              <a:t>21-03-2024</a:t>
            </a:fld>
            <a:endParaRPr lang="en-IN" dirty="0"/>
          </a:p>
        </p:txBody>
      </p:sp>
      <p:sp>
        <p:nvSpPr>
          <p:cNvPr id="6" name="Footer Placeholder 5">
            <a:extLst>
              <a:ext uri="{FF2B5EF4-FFF2-40B4-BE49-F238E27FC236}">
                <a16:creationId xmlns:a16="http://schemas.microsoft.com/office/drawing/2014/main" id="{37E31E3D-CC16-DF43-E0DB-4DE9E9C831F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BA2B7A2-832F-3DCD-0BE5-40EC61076BF4}"/>
              </a:ext>
            </a:extLst>
          </p:cNvPr>
          <p:cNvSpPr>
            <a:spLocks noGrp="1"/>
          </p:cNvSpPr>
          <p:nvPr>
            <p:ph type="sldNum" sz="quarter" idx="12"/>
          </p:nvPr>
        </p:nvSpPr>
        <p:spPr/>
        <p:txBody>
          <a:bodyPr/>
          <a:lstStyle/>
          <a:p>
            <a:fld id="{20C48E50-2383-4DFB-8DC8-D4F41EFC516A}" type="slidenum">
              <a:rPr lang="en-IN" smtClean="0"/>
              <a:t>‹#›</a:t>
            </a:fld>
            <a:endParaRPr lang="en-IN" dirty="0"/>
          </a:p>
        </p:txBody>
      </p:sp>
    </p:spTree>
    <p:extLst>
      <p:ext uri="{BB962C8B-B14F-4D97-AF65-F5344CB8AC3E}">
        <p14:creationId xmlns:p14="http://schemas.microsoft.com/office/powerpoint/2010/main" val="1481282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739CF-FA55-324C-33F9-ED901A1C75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A642D6-35B3-08C5-9B7C-A12DCDD8E4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dirty="0"/>
          </a:p>
        </p:txBody>
      </p:sp>
      <p:sp>
        <p:nvSpPr>
          <p:cNvPr id="4" name="Text Placeholder 3">
            <a:extLst>
              <a:ext uri="{FF2B5EF4-FFF2-40B4-BE49-F238E27FC236}">
                <a16:creationId xmlns:a16="http://schemas.microsoft.com/office/drawing/2014/main" id="{51E2A851-7171-3234-C88E-A8B85326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5D8FDA-18EE-F4AC-0274-D62BB224DB66}"/>
              </a:ext>
            </a:extLst>
          </p:cNvPr>
          <p:cNvSpPr>
            <a:spLocks noGrp="1"/>
          </p:cNvSpPr>
          <p:nvPr>
            <p:ph type="dt" sz="half" idx="10"/>
          </p:nvPr>
        </p:nvSpPr>
        <p:spPr/>
        <p:txBody>
          <a:bodyPr/>
          <a:lstStyle/>
          <a:p>
            <a:fld id="{9B00674A-60CA-457C-9D31-3BCE31E5E52A}" type="datetimeFigureOut">
              <a:rPr lang="en-IN" smtClean="0"/>
              <a:t>21-03-2024</a:t>
            </a:fld>
            <a:endParaRPr lang="en-IN" dirty="0"/>
          </a:p>
        </p:txBody>
      </p:sp>
      <p:sp>
        <p:nvSpPr>
          <p:cNvPr id="6" name="Footer Placeholder 5">
            <a:extLst>
              <a:ext uri="{FF2B5EF4-FFF2-40B4-BE49-F238E27FC236}">
                <a16:creationId xmlns:a16="http://schemas.microsoft.com/office/drawing/2014/main" id="{10CD2ECF-2E82-9FE1-83C5-FBE07C3235A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01FF08F-DBC1-F5CF-5791-A53D95DACDAF}"/>
              </a:ext>
            </a:extLst>
          </p:cNvPr>
          <p:cNvSpPr>
            <a:spLocks noGrp="1"/>
          </p:cNvSpPr>
          <p:nvPr>
            <p:ph type="sldNum" sz="quarter" idx="12"/>
          </p:nvPr>
        </p:nvSpPr>
        <p:spPr/>
        <p:txBody>
          <a:bodyPr/>
          <a:lstStyle/>
          <a:p>
            <a:fld id="{20C48E50-2383-4DFB-8DC8-D4F41EFC516A}" type="slidenum">
              <a:rPr lang="en-IN" smtClean="0"/>
              <a:t>‹#›</a:t>
            </a:fld>
            <a:endParaRPr lang="en-IN" dirty="0"/>
          </a:p>
        </p:txBody>
      </p:sp>
    </p:spTree>
    <p:extLst>
      <p:ext uri="{BB962C8B-B14F-4D97-AF65-F5344CB8AC3E}">
        <p14:creationId xmlns:p14="http://schemas.microsoft.com/office/powerpoint/2010/main" val="2575789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6783A2-F863-6CE0-1602-F7B200ACBC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26E2A2-FDC6-D306-9BBC-615619769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A782BF-C617-6A1F-4C1D-B79625952A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0674A-60CA-457C-9D31-3BCE31E5E52A}" type="datetimeFigureOut">
              <a:rPr lang="en-IN" smtClean="0"/>
              <a:t>21-03-2024</a:t>
            </a:fld>
            <a:endParaRPr lang="en-IN" dirty="0"/>
          </a:p>
        </p:txBody>
      </p:sp>
      <p:sp>
        <p:nvSpPr>
          <p:cNvPr id="5" name="Footer Placeholder 4">
            <a:extLst>
              <a:ext uri="{FF2B5EF4-FFF2-40B4-BE49-F238E27FC236}">
                <a16:creationId xmlns:a16="http://schemas.microsoft.com/office/drawing/2014/main" id="{ACA9C3D5-1603-D6E5-D468-1D18DA11D7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00C0DA3F-DE31-2E58-F81F-823135F1F7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48E50-2383-4DFB-8DC8-D4F41EFC516A}" type="slidenum">
              <a:rPr lang="en-IN" smtClean="0"/>
              <a:t>‹#›</a:t>
            </a:fld>
            <a:endParaRPr lang="en-IN" dirty="0"/>
          </a:p>
        </p:txBody>
      </p:sp>
    </p:spTree>
    <p:extLst>
      <p:ext uri="{BB962C8B-B14F-4D97-AF65-F5344CB8AC3E}">
        <p14:creationId xmlns:p14="http://schemas.microsoft.com/office/powerpoint/2010/main" val="1684387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hyperlink" Target="https://lookerstudio.google.com/reporting/b0cc6f82-425b-451c-b012-0826b2bc2a1e"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emo.knowage-suite.com/knowage-vue/document-browser/document-composite/dashboard"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drive/folders/1GePiIDk5G9CIaZd0d2GrcvCPlU17j_Sk?usp=drive_link" TargetMode="External"/><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akshatgupta7/crop-yield-in-indian-states-datas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CBB81-16EA-19B4-C2FA-05A4C151E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79" y="434474"/>
            <a:ext cx="1481904" cy="1515280"/>
          </a:xfrm>
          <a:prstGeom prst="rect">
            <a:avLst/>
          </a:prstGeom>
        </p:spPr>
      </p:pic>
      <p:sp>
        <p:nvSpPr>
          <p:cNvPr id="6" name="TextBox 5">
            <a:extLst>
              <a:ext uri="{FF2B5EF4-FFF2-40B4-BE49-F238E27FC236}">
                <a16:creationId xmlns:a16="http://schemas.microsoft.com/office/drawing/2014/main" id="{D6236BC8-AC68-1A4A-1E67-D3532E44A23D}"/>
              </a:ext>
            </a:extLst>
          </p:cNvPr>
          <p:cNvSpPr txBox="1"/>
          <p:nvPr/>
        </p:nvSpPr>
        <p:spPr>
          <a:xfrm>
            <a:off x="2269958" y="2567578"/>
            <a:ext cx="7411453"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IN" sz="3600" b="1" kern="100"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Crop Yield Prediction Using </a:t>
            </a:r>
          </a:p>
          <a:p>
            <a:pPr algn="ctr"/>
            <a:r>
              <a:rPr lang="en-IN" sz="3600" b="1" kern="100"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Big Data Techniques</a:t>
            </a:r>
          </a:p>
        </p:txBody>
      </p:sp>
      <p:sp>
        <p:nvSpPr>
          <p:cNvPr id="10" name="TextBox 9">
            <a:extLst>
              <a:ext uri="{FF2B5EF4-FFF2-40B4-BE49-F238E27FC236}">
                <a16:creationId xmlns:a16="http://schemas.microsoft.com/office/drawing/2014/main" id="{2AC86297-6B98-D3DB-E74A-668EFB015DA7}"/>
              </a:ext>
            </a:extLst>
          </p:cNvPr>
          <p:cNvSpPr txBox="1"/>
          <p:nvPr/>
        </p:nvSpPr>
        <p:spPr>
          <a:xfrm>
            <a:off x="-160421" y="4604010"/>
            <a:ext cx="4860758" cy="954107"/>
          </a:xfrm>
          <a:prstGeom prst="rect">
            <a:avLst/>
          </a:prstGeom>
          <a:noFill/>
        </p:spPr>
        <p:txBody>
          <a:bodyPr wrap="square">
            <a:sp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Submitted By</a:t>
            </a:r>
          </a:p>
          <a:p>
            <a:pPr algn="ctr"/>
            <a:r>
              <a:rPr lang="en-US" sz="2800" dirty="0">
                <a:solidFill>
                  <a:schemeClr val="tx1"/>
                </a:solidFill>
                <a:latin typeface="Times New Roman" panose="02020603050405020304" pitchFamily="18" charset="0"/>
                <a:cs typeface="Times New Roman" panose="02020603050405020304" pitchFamily="18" charset="0"/>
              </a:rPr>
              <a:t> Group 2</a:t>
            </a:r>
          </a:p>
        </p:txBody>
      </p:sp>
      <p:sp>
        <p:nvSpPr>
          <p:cNvPr id="12" name="TextBox 11">
            <a:extLst>
              <a:ext uri="{FF2B5EF4-FFF2-40B4-BE49-F238E27FC236}">
                <a16:creationId xmlns:a16="http://schemas.microsoft.com/office/drawing/2014/main" id="{FD95AD53-A69B-A639-924B-4578F08AB330}"/>
              </a:ext>
            </a:extLst>
          </p:cNvPr>
          <p:cNvSpPr txBox="1"/>
          <p:nvPr/>
        </p:nvSpPr>
        <p:spPr>
          <a:xfrm>
            <a:off x="6015790" y="4599889"/>
            <a:ext cx="6176210" cy="954107"/>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Submitted To</a:t>
            </a:r>
          </a:p>
          <a:p>
            <a:pPr algn="ctr"/>
            <a:r>
              <a:rPr lang="en-US" sz="2800" dirty="0">
                <a:latin typeface="Times New Roman" panose="02020603050405020304" pitchFamily="18" charset="0"/>
                <a:cs typeface="Times New Roman" panose="02020603050405020304" pitchFamily="18" charset="0"/>
              </a:rPr>
              <a:t>Mr. Kapil Oberai (Scientist)</a:t>
            </a:r>
          </a:p>
        </p:txBody>
      </p:sp>
      <p:sp>
        <p:nvSpPr>
          <p:cNvPr id="8" name="TextBox 7">
            <a:extLst>
              <a:ext uri="{FF2B5EF4-FFF2-40B4-BE49-F238E27FC236}">
                <a16:creationId xmlns:a16="http://schemas.microsoft.com/office/drawing/2014/main" id="{69721EFC-173D-1BBF-CFAD-69700890EE4D}"/>
              </a:ext>
            </a:extLst>
          </p:cNvPr>
          <p:cNvSpPr txBox="1"/>
          <p:nvPr/>
        </p:nvSpPr>
        <p:spPr>
          <a:xfrm>
            <a:off x="2833960" y="715060"/>
            <a:ext cx="7411452" cy="954107"/>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Indian Institute of Remote Sensing, ISRO </a:t>
            </a:r>
          </a:p>
          <a:p>
            <a:pPr algn="ctr"/>
            <a:r>
              <a:rPr lang="en-US" sz="2800" b="1" dirty="0">
                <a:latin typeface="Times New Roman" panose="02020603050405020304" pitchFamily="18" charset="0"/>
                <a:cs typeface="Times New Roman" panose="02020603050405020304" pitchFamily="18" charset="0"/>
              </a:rPr>
              <a:t>Module: 4 Big Data Analytics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849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6A44-5FC8-5CA9-846C-3AC3EA16C741}"/>
              </a:ext>
            </a:extLst>
          </p:cNvPr>
          <p:cNvSpPr>
            <a:spLocks noGrp="1"/>
          </p:cNvSpPr>
          <p:nvPr>
            <p:ph type="title"/>
          </p:nvPr>
        </p:nvSpPr>
        <p:spPr>
          <a:xfrm>
            <a:off x="839788" y="736951"/>
            <a:ext cx="9994467" cy="789709"/>
          </a:xfrm>
        </p:spPr>
        <p:txBody>
          <a:bodyPr vert="horz" lIns="91440" tIns="45720" rIns="91440" bIns="45720" rtlCol="0" anchor="b">
            <a:normAutofit/>
          </a:bodyPr>
          <a:lstStyle/>
          <a:p>
            <a:pPr algn="ctr"/>
            <a:r>
              <a:rPr lang="en-US" sz="4000" b="1" dirty="0">
                <a:latin typeface="Times New Roman" panose="02020603050405020304" pitchFamily="18" charset="0"/>
                <a:cs typeface="Times New Roman" panose="02020603050405020304" pitchFamily="18" charset="0"/>
              </a:rPr>
              <a:t>Linear regression </a:t>
            </a:r>
          </a:p>
        </p:txBody>
      </p:sp>
      <p:pic>
        <p:nvPicPr>
          <p:cNvPr id="6" name="Content Placeholder 5" descr="A screen shot of a computer&#10;&#10;Description automatically generated">
            <a:extLst>
              <a:ext uri="{FF2B5EF4-FFF2-40B4-BE49-F238E27FC236}">
                <a16:creationId xmlns:a16="http://schemas.microsoft.com/office/drawing/2014/main" id="{9B742B3C-C5E8-8F75-84CF-C869696C612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897876" y="3862873"/>
            <a:ext cx="10396248" cy="2267507"/>
          </a:xfrm>
          <a:prstGeom prst="rect">
            <a:avLst/>
          </a:prstGeom>
          <a:noFill/>
          <a:ln>
            <a:solidFill>
              <a:schemeClr val="tx1"/>
            </a:solidFill>
          </a:ln>
        </p:spPr>
      </p:pic>
      <p:sp>
        <p:nvSpPr>
          <p:cNvPr id="4" name="Content Placeholder 3">
            <a:extLst>
              <a:ext uri="{FF2B5EF4-FFF2-40B4-BE49-F238E27FC236}">
                <a16:creationId xmlns:a16="http://schemas.microsoft.com/office/drawing/2014/main" id="{94588FD8-1DF7-D81F-2C8F-6D3318D2414F}"/>
              </a:ext>
            </a:extLst>
          </p:cNvPr>
          <p:cNvSpPr>
            <a:spLocks noGrp="1"/>
          </p:cNvSpPr>
          <p:nvPr>
            <p:ph type="body" sz="half" idx="2"/>
          </p:nvPr>
        </p:nvSpPr>
        <p:spPr>
          <a:xfrm>
            <a:off x="839788" y="2057400"/>
            <a:ext cx="10687194" cy="1161661"/>
          </a:xfrm>
        </p:spPr>
        <p:txBody>
          <a:bodyPr vert="horz" lIns="91440" tIns="45720" rIns="91440" bIns="45720" rtlCol="0">
            <a:normAutofit/>
          </a:bodyPr>
          <a:lstStyle/>
          <a:p>
            <a:pPr algn="just"/>
            <a:r>
              <a:rPr lang="en-US" sz="2200" dirty="0">
                <a:effectLst/>
                <a:latin typeface="Times New Roman" panose="02020603050405020304" pitchFamily="18" charset="0"/>
                <a:cs typeface="Times New Roman" panose="02020603050405020304" pitchFamily="18" charset="0"/>
              </a:rPr>
              <a:t>A linear relationship between independent factors and a continuous dependent variable is fitted using the statistical technique of linear regression to forecast. It forecasts numerical results that fall within a given range and are not endless or undefinable.</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6804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923B7-47D0-C4A8-8857-4CA9E344F33B}"/>
              </a:ext>
            </a:extLst>
          </p:cNvPr>
          <p:cNvSpPr>
            <a:spLocks noGrp="1"/>
          </p:cNvSpPr>
          <p:nvPr>
            <p:ph type="title"/>
          </p:nvPr>
        </p:nvSpPr>
        <p:spPr>
          <a:xfrm>
            <a:off x="839788" y="533255"/>
            <a:ext cx="10515600" cy="1325563"/>
          </a:xfrm>
        </p:spPr>
        <p:txBody>
          <a:bodyPr vert="horz" lIns="91440" tIns="45720" rIns="91440" bIns="45720" rtlCol="0" anchor="ctr">
            <a:normAutofit/>
          </a:bodyPr>
          <a:lstStyle/>
          <a:p>
            <a:pPr algn="ctr"/>
            <a:r>
              <a:rPr lang="en-US" sz="4000" b="1" dirty="0">
                <a:latin typeface="Times New Roman" panose="02020603050405020304" pitchFamily="18" charset="0"/>
                <a:cs typeface="Times New Roman" panose="02020603050405020304" pitchFamily="18" charset="0"/>
              </a:rPr>
              <a:t>Auto ML Regressor</a:t>
            </a:r>
          </a:p>
        </p:txBody>
      </p:sp>
      <p:sp>
        <p:nvSpPr>
          <p:cNvPr id="4" name="Content Placeholder 3">
            <a:extLst>
              <a:ext uri="{FF2B5EF4-FFF2-40B4-BE49-F238E27FC236}">
                <a16:creationId xmlns:a16="http://schemas.microsoft.com/office/drawing/2014/main" id="{90FB5BE1-2C63-0FD9-AB4A-734BED4C7D36}"/>
              </a:ext>
            </a:extLst>
          </p:cNvPr>
          <p:cNvSpPr>
            <a:spLocks noGrp="1"/>
          </p:cNvSpPr>
          <p:nvPr>
            <p:ph sz="half" idx="2"/>
          </p:nvPr>
        </p:nvSpPr>
        <p:spPr>
          <a:xfrm>
            <a:off x="839788" y="2026949"/>
            <a:ext cx="10784176" cy="1803689"/>
          </a:xfrm>
        </p:spPr>
        <p:txBody>
          <a:bodyPr vert="horz" lIns="91440" tIns="45720" rIns="91440" bIns="45720" rtlCol="0">
            <a:normAutofit/>
          </a:bodyPr>
          <a:lstStyle/>
          <a:p>
            <a:pPr marL="0" indent="0">
              <a:spcAft>
                <a:spcPts val="1000"/>
              </a:spcAft>
              <a:buNone/>
              <a:tabLst>
                <a:tab pos="4348480" algn="l"/>
              </a:tabLst>
            </a:pPr>
            <a:r>
              <a:rPr lang="en-US" sz="2200" dirty="0">
                <a:effectLst/>
                <a:latin typeface="Times New Roman" panose="02020603050405020304" pitchFamily="18" charset="0"/>
                <a:cs typeface="Times New Roman" panose="02020603050405020304" pitchFamily="18" charset="0"/>
              </a:rPr>
              <a:t>The outcome variable that is being predicted is usually represented by a label column with numeric data type in the regression model. Regression analysis requires mathematical processes, which are made easier by numerical data. The model can learn and predict continuous numerical values by include this column, which enables it to produce precise forecasts based on the input features.</a:t>
            </a:r>
          </a:p>
          <a:p>
            <a:endParaRPr lang="en-US" sz="2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9FF8B89-7288-35F7-67FC-D2898B71E898}"/>
              </a:ext>
            </a:extLst>
          </p:cNvPr>
          <p:cNvPicPr>
            <a:picLocks noChangeAspect="1"/>
          </p:cNvPicPr>
          <p:nvPr/>
        </p:nvPicPr>
        <p:blipFill>
          <a:blip r:embed="rId2"/>
          <a:stretch>
            <a:fillRect/>
          </a:stretch>
        </p:blipFill>
        <p:spPr>
          <a:xfrm>
            <a:off x="911731" y="4166899"/>
            <a:ext cx="10368539" cy="1970665"/>
          </a:xfrm>
          <a:prstGeom prst="rect">
            <a:avLst/>
          </a:prstGeom>
          <a:noFill/>
          <a:ln>
            <a:solidFill>
              <a:schemeClr val="tx1"/>
            </a:solidFill>
          </a:ln>
        </p:spPr>
      </p:pic>
    </p:spTree>
    <p:extLst>
      <p:ext uri="{BB962C8B-B14F-4D97-AF65-F5344CB8AC3E}">
        <p14:creationId xmlns:p14="http://schemas.microsoft.com/office/powerpoint/2010/main" val="234751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A6693-3C6D-78CA-E6CB-B16299DE2E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C46A2-7146-5B0E-A6B1-318FEE14214D}"/>
              </a:ext>
            </a:extLst>
          </p:cNvPr>
          <p:cNvSpPr>
            <a:spLocks noGrp="1"/>
          </p:cNvSpPr>
          <p:nvPr>
            <p:ph type="title"/>
          </p:nvPr>
        </p:nvSpPr>
        <p:spPr>
          <a:xfrm>
            <a:off x="838199" y="508991"/>
            <a:ext cx="10515600" cy="1325563"/>
          </a:xfrm>
        </p:spPr>
        <p:txBody>
          <a:bodyPr vert="horz" lIns="91440" tIns="45720" rIns="91440" bIns="45720" rtlCol="0" anchor="ctr">
            <a:normAutofit/>
          </a:bodyPr>
          <a:lstStyle/>
          <a:p>
            <a:pPr algn="ctr"/>
            <a:r>
              <a:rPr lang="en-US" sz="4000" b="1" dirty="0">
                <a:latin typeface="Times New Roman" panose="02020603050405020304" pitchFamily="18" charset="0"/>
                <a:cs typeface="Times New Roman" panose="02020603050405020304" pitchFamily="18" charset="0"/>
              </a:rPr>
              <a:t>L1 regularization </a:t>
            </a:r>
          </a:p>
        </p:txBody>
      </p:sp>
      <p:sp>
        <p:nvSpPr>
          <p:cNvPr id="3" name="Content Placeholder 2">
            <a:extLst>
              <a:ext uri="{FF2B5EF4-FFF2-40B4-BE49-F238E27FC236}">
                <a16:creationId xmlns:a16="http://schemas.microsoft.com/office/drawing/2014/main" id="{125C3965-BF07-B0F4-1188-6CE10A092781}"/>
              </a:ext>
            </a:extLst>
          </p:cNvPr>
          <p:cNvSpPr>
            <a:spLocks noGrp="1"/>
          </p:cNvSpPr>
          <p:nvPr>
            <p:ph sz="half" idx="2"/>
          </p:nvPr>
        </p:nvSpPr>
        <p:spPr>
          <a:xfrm>
            <a:off x="503021" y="1834554"/>
            <a:ext cx="11185957" cy="1762125"/>
          </a:xfrm>
        </p:spPr>
        <p:txBody>
          <a:bodyPr vert="horz" lIns="91440" tIns="45720" rIns="91440" bIns="45720" rtlCol="0">
            <a:normAutofit/>
          </a:bodyPr>
          <a:lstStyle/>
          <a:p>
            <a:pPr marL="0" indent="0">
              <a:buNone/>
            </a:pPr>
            <a:r>
              <a:rPr lang="en-US" sz="2200" dirty="0">
                <a:effectLst/>
                <a:latin typeface="Times New Roman" panose="02020603050405020304" pitchFamily="18" charset="0"/>
                <a:cs typeface="Times New Roman" panose="02020603050405020304" pitchFamily="18" charset="0"/>
              </a:rPr>
              <a:t>Lasso regression, also known as linear regression with L1 regularization, aims to minimize the sum of the absolute values of the coefficients. By promoting sparse solutions, this regularization method significantly lowers model complexity and may even enhance generalization performance, which helps in feature selection</a:t>
            </a:r>
            <a:endParaRPr lang="en-US" sz="22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C16F07F2-F12C-B991-FB0C-D75DBA249A0F}"/>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tretch/>
        </p:blipFill>
        <p:spPr>
          <a:xfrm>
            <a:off x="858450" y="3851564"/>
            <a:ext cx="10515599" cy="2061171"/>
          </a:xfrm>
          <a:prstGeom prst="rect">
            <a:avLst/>
          </a:prstGeom>
          <a:noFill/>
          <a:ln>
            <a:solidFill>
              <a:schemeClr val="tx1"/>
            </a:solidFill>
          </a:ln>
        </p:spPr>
      </p:pic>
    </p:spTree>
    <p:extLst>
      <p:ext uri="{BB962C8B-B14F-4D97-AF65-F5344CB8AC3E}">
        <p14:creationId xmlns:p14="http://schemas.microsoft.com/office/powerpoint/2010/main" val="2015417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E0915-477F-6532-CBC4-5D0B91723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0A32E-F745-DC23-6DE5-E7E60FD1CE23}"/>
              </a:ext>
            </a:extLst>
          </p:cNvPr>
          <p:cNvSpPr>
            <a:spLocks noGrp="1"/>
          </p:cNvSpPr>
          <p:nvPr>
            <p:ph type="title"/>
          </p:nvPr>
        </p:nvSpPr>
        <p:spPr>
          <a:xfrm>
            <a:off x="838200" y="583188"/>
            <a:ext cx="10515600" cy="1325563"/>
          </a:xfrm>
        </p:spPr>
        <p:txBody>
          <a:bodyPr vert="horz" lIns="91440" tIns="45720" rIns="91440" bIns="45720" rtlCol="0" anchor="ctr">
            <a:normAutofit/>
          </a:bodyPr>
          <a:lstStyle/>
          <a:p>
            <a:pPr algn="ctr"/>
            <a:r>
              <a:rPr lang="en-US" sz="4000" b="1" kern="1200" dirty="0">
                <a:latin typeface="Times New Roman" panose="02020603050405020304" pitchFamily="18" charset="0"/>
                <a:cs typeface="Times New Roman" panose="02020603050405020304" pitchFamily="18" charset="0"/>
              </a:rPr>
              <a:t>Random  Forest Regressor </a:t>
            </a:r>
          </a:p>
        </p:txBody>
      </p:sp>
      <p:sp>
        <p:nvSpPr>
          <p:cNvPr id="3" name="Content Placeholder 2">
            <a:extLst>
              <a:ext uri="{FF2B5EF4-FFF2-40B4-BE49-F238E27FC236}">
                <a16:creationId xmlns:a16="http://schemas.microsoft.com/office/drawing/2014/main" id="{E6CA35F0-6C38-63BA-E9FE-29A5EA12DAB2}"/>
              </a:ext>
            </a:extLst>
          </p:cNvPr>
          <p:cNvSpPr>
            <a:spLocks/>
          </p:cNvSpPr>
          <p:nvPr/>
        </p:nvSpPr>
        <p:spPr>
          <a:xfrm>
            <a:off x="570865" y="1908751"/>
            <a:ext cx="11050267" cy="1520249"/>
          </a:xfrm>
          <a:prstGeom prst="rect">
            <a:avLst/>
          </a:prstGeom>
          <a:noFill/>
        </p:spPr>
        <p:txBody>
          <a:bodyPr vert="horz" lIns="91440" tIns="45720" rIns="91440" bIns="45720" rtlCol="0" anchor="t">
            <a:noAutofit/>
          </a:bodyPr>
          <a:lstStyle/>
          <a:p>
            <a:pPr algn="just" defTabSz="758952">
              <a:spcAft>
                <a:spcPts val="600"/>
              </a:spcAft>
            </a:pPr>
            <a:r>
              <a:rPr lang="en-US" sz="2200" kern="1200" dirty="0">
                <a:latin typeface="Times New Roman" panose="02020603050405020304" pitchFamily="18" charset="0"/>
                <a:ea typeface="+mn-ea"/>
                <a:cs typeface="Times New Roman" panose="02020603050405020304" pitchFamily="18" charset="0"/>
              </a:rPr>
              <a:t>A machine learning approach called Random Forest builds several decision trees using various data subsets. By averaging these trees' results, it improves the accuracy of its predictions. It reduces overfitting problems by merging several predictions, creating a strong model that can produce precise classifications or predictions.</a:t>
            </a:r>
            <a:endParaRPr lang="en-US" sz="2200" dirty="0">
              <a:latin typeface="Times New Roman" panose="02020603050405020304" pitchFamily="18" charset="0"/>
              <a:cs typeface="Times New Roman" panose="02020603050405020304" pitchFamily="18" charset="0"/>
            </a:endParaRPr>
          </a:p>
        </p:txBody>
      </p:sp>
      <p:pic>
        <p:nvPicPr>
          <p:cNvPr id="7" name="Picture 6" descr="A close-up of a computer code&#10;&#10;Description automatically generated">
            <a:extLst>
              <a:ext uri="{FF2B5EF4-FFF2-40B4-BE49-F238E27FC236}">
                <a16:creationId xmlns:a16="http://schemas.microsoft.com/office/drawing/2014/main" id="{7B3F0A14-C8CE-8DE9-7C5B-B12BF99F5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66" y="3976254"/>
            <a:ext cx="11050268" cy="1962139"/>
          </a:xfrm>
          <a:prstGeom prst="rect">
            <a:avLst/>
          </a:prstGeom>
          <a:ln>
            <a:solidFill>
              <a:schemeClr val="tx1"/>
            </a:solidFill>
          </a:ln>
        </p:spPr>
      </p:pic>
    </p:spTree>
    <p:extLst>
      <p:ext uri="{BB962C8B-B14F-4D97-AF65-F5344CB8AC3E}">
        <p14:creationId xmlns:p14="http://schemas.microsoft.com/office/powerpoint/2010/main" val="29733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438B1-4666-A620-F85D-75FBD1B01E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A4DFA-FE21-281B-7C1E-2C71787A3211}"/>
              </a:ext>
            </a:extLst>
          </p:cNvPr>
          <p:cNvSpPr>
            <a:spLocks noGrp="1"/>
          </p:cNvSpPr>
          <p:nvPr>
            <p:ph type="title"/>
          </p:nvPr>
        </p:nvSpPr>
        <p:spPr>
          <a:xfrm>
            <a:off x="838200" y="901503"/>
            <a:ext cx="10515600" cy="835838"/>
          </a:xfrm>
        </p:spPr>
        <p:txBody>
          <a:bodyPr vert="horz" lIns="91440" tIns="45720" rIns="91440" bIns="45720" rtlCol="0" anchor="ctr">
            <a:normAutofit/>
          </a:bodyPr>
          <a:lstStyle/>
          <a:p>
            <a:pPr algn="ctr"/>
            <a:r>
              <a:rPr lang="en-IN" sz="4000" b="1" kern="0" dirty="0">
                <a:effectLst/>
                <a:latin typeface="Times New Roman" panose="02020603050405020304" pitchFamily="18" charset="0"/>
                <a:cs typeface="Times New Roman" panose="02020603050405020304" pitchFamily="18" charset="0"/>
              </a:rPr>
              <a:t>Boosted Tree Regression</a:t>
            </a:r>
            <a:endParaRPr lang="en-US" sz="4000" b="1" kern="1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EAE7B5-28EE-1D50-09B5-FD2AD467917F}"/>
              </a:ext>
            </a:extLst>
          </p:cNvPr>
          <p:cNvSpPr>
            <a:spLocks/>
          </p:cNvSpPr>
          <p:nvPr/>
        </p:nvSpPr>
        <p:spPr>
          <a:xfrm>
            <a:off x="637310" y="1911448"/>
            <a:ext cx="10875818" cy="1325563"/>
          </a:xfrm>
          <a:prstGeom prst="rect">
            <a:avLst/>
          </a:prstGeom>
          <a:noFill/>
        </p:spPr>
        <p:txBody>
          <a:bodyPr vert="horz" lIns="91440" tIns="45720" rIns="91440" bIns="45720" rtlCol="0" anchor="t">
            <a:noAutofit/>
          </a:bodyPr>
          <a:lstStyle/>
          <a:p>
            <a:pPr algn="just" defTabSz="749808">
              <a:spcAft>
                <a:spcPts val="600"/>
              </a:spcAft>
            </a:pPr>
            <a:r>
              <a:rPr lang="en-IN" sz="2200" kern="0" dirty="0">
                <a:latin typeface="Times New Roman" panose="02020603050405020304" pitchFamily="18" charset="0"/>
                <a:ea typeface="+mn-ea"/>
                <a:cs typeface="Times New Roman" panose="02020603050405020304" pitchFamily="18" charset="0"/>
              </a:rPr>
              <a:t>BigQuery uses Boosted Tree Regression for predictive </a:t>
            </a:r>
            <a:r>
              <a:rPr lang="en-IN" sz="2200" kern="0" dirty="0" err="1">
                <a:latin typeface="Times New Roman" panose="02020603050405020304" pitchFamily="18" charset="0"/>
                <a:ea typeface="+mn-ea"/>
                <a:cs typeface="Times New Roman" panose="02020603050405020304" pitchFamily="18" charset="0"/>
              </a:rPr>
              <a:t>modeling</a:t>
            </a:r>
            <a:r>
              <a:rPr lang="en-IN" sz="2200" kern="0" dirty="0">
                <a:latin typeface="Times New Roman" panose="02020603050405020304" pitchFamily="18" charset="0"/>
                <a:ea typeface="+mn-ea"/>
                <a:cs typeface="Times New Roman" panose="02020603050405020304" pitchFamily="18" charset="0"/>
              </a:rPr>
              <a:t> tasks involving huge datasets. When solving regression issues, it is employed to forecast a continuous numerical value. They combine numerous weak learners repeatedly and provide excellent predictive accuracy.</a:t>
            </a:r>
            <a:endParaRPr lang="en-IN" sz="2200" kern="100" dirty="0">
              <a:latin typeface="Times New Roman" panose="02020603050405020304" pitchFamily="18" charset="0"/>
              <a:ea typeface="+mn-ea"/>
              <a:cs typeface="Times New Roman" panose="02020603050405020304" pitchFamily="18" charset="0"/>
            </a:endParaRPr>
          </a:p>
          <a:p>
            <a:pPr algn="just" defTabSz="749808">
              <a:spcAft>
                <a:spcPts val="600"/>
              </a:spcAft>
            </a:pPr>
            <a:endParaRPr lang="en-IN" sz="2200" kern="1200" dirty="0">
              <a:latin typeface="Times New Roman" panose="02020603050405020304" pitchFamily="18" charset="0"/>
              <a:ea typeface="+mn-ea"/>
              <a:cs typeface="Times New Roman" panose="02020603050405020304" pitchFamily="18" charset="0"/>
            </a:endParaRPr>
          </a:p>
          <a:p>
            <a:pPr algn="just">
              <a:spcAft>
                <a:spcPts val="600"/>
              </a:spcAft>
            </a:pPr>
            <a:endParaRPr lang="en-US" sz="2200" dirty="0">
              <a:latin typeface="Times New Roman" panose="02020603050405020304" pitchFamily="18" charset="0"/>
              <a:cs typeface="Times New Roman" panose="02020603050405020304" pitchFamily="18" charset="0"/>
            </a:endParaRPr>
          </a:p>
        </p:txBody>
      </p:sp>
      <p:pic>
        <p:nvPicPr>
          <p:cNvPr id="7" name="Picture 6" descr="A computer code with text&#10;&#10;Description automatically generated with medium confidence">
            <a:extLst>
              <a:ext uri="{FF2B5EF4-FFF2-40B4-BE49-F238E27FC236}">
                <a16:creationId xmlns:a16="http://schemas.microsoft.com/office/drawing/2014/main" id="{2B20CD84-E531-D658-A4A8-DEC76430D6D3}"/>
              </a:ext>
            </a:extLst>
          </p:cNvPr>
          <p:cNvPicPr>
            <a:picLocks noChangeAspect="1"/>
          </p:cNvPicPr>
          <p:nvPr/>
        </p:nvPicPr>
        <p:blipFill>
          <a:blip r:embed="rId2"/>
          <a:stretch>
            <a:fillRect/>
          </a:stretch>
        </p:blipFill>
        <p:spPr>
          <a:xfrm>
            <a:off x="637310" y="4079005"/>
            <a:ext cx="10716490" cy="2097958"/>
          </a:xfrm>
          <a:prstGeom prst="rect">
            <a:avLst/>
          </a:prstGeom>
          <a:ln>
            <a:solidFill>
              <a:schemeClr val="tx1"/>
            </a:solidFill>
          </a:ln>
        </p:spPr>
      </p:pic>
    </p:spTree>
    <p:extLst>
      <p:ext uri="{BB962C8B-B14F-4D97-AF65-F5344CB8AC3E}">
        <p14:creationId xmlns:p14="http://schemas.microsoft.com/office/powerpoint/2010/main" val="779797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F9F7-5FC1-6563-D9CE-849D84F56D3B}"/>
              </a:ext>
            </a:extLst>
          </p:cNvPr>
          <p:cNvSpPr>
            <a:spLocks noGrp="1"/>
          </p:cNvSpPr>
          <p:nvPr>
            <p:ph type="title"/>
          </p:nvPr>
        </p:nvSpPr>
        <p:spPr>
          <a:xfrm>
            <a:off x="3789217" y="0"/>
            <a:ext cx="4613564" cy="1006475"/>
          </a:xfrm>
        </p:spPr>
        <p:txBody>
          <a:bodyPr vert="horz" lIns="91440" tIns="45720" rIns="91440" bIns="45720" rtlCol="0" anchor="ctr">
            <a:normAutofit/>
          </a:bodyPr>
          <a:lstStyle/>
          <a:p>
            <a:pPr algn="ctr"/>
            <a:r>
              <a:rPr lang="en-US" sz="4000" b="1" kern="1200" dirty="0">
                <a:latin typeface="Times New Roman" panose="02020603050405020304" pitchFamily="18" charset="0"/>
                <a:cs typeface="Times New Roman" panose="02020603050405020304" pitchFamily="18" charset="0"/>
              </a:rPr>
              <a:t>Results of Models </a:t>
            </a:r>
          </a:p>
        </p:txBody>
      </p:sp>
      <p:pic>
        <p:nvPicPr>
          <p:cNvPr id="3" name="Picture 2">
            <a:extLst>
              <a:ext uri="{FF2B5EF4-FFF2-40B4-BE49-F238E27FC236}">
                <a16:creationId xmlns:a16="http://schemas.microsoft.com/office/drawing/2014/main" id="{80771FA6-8988-77BE-478B-1950F0B6EF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700" y="1006474"/>
            <a:ext cx="6372131" cy="5552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304E64AE-FDC6-9080-3BA4-EA5FB739FB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2132" y="1006474"/>
            <a:ext cx="4491133"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BA4A9E2-A84C-FB34-002E-6CA843F905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72132" y="3917302"/>
            <a:ext cx="4491132"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9253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068F-A117-5E67-BB07-6B22D29FEC06}"/>
              </a:ext>
            </a:extLst>
          </p:cNvPr>
          <p:cNvSpPr>
            <a:spLocks noGrp="1"/>
          </p:cNvSpPr>
          <p:nvPr>
            <p:ph type="title"/>
          </p:nvPr>
        </p:nvSpPr>
        <p:spPr>
          <a:xfrm>
            <a:off x="838200" y="365126"/>
            <a:ext cx="10515600" cy="591478"/>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Dashboard By Google Looker Studio</a:t>
            </a:r>
          </a:p>
        </p:txBody>
      </p:sp>
      <p:pic>
        <p:nvPicPr>
          <p:cNvPr id="4" name="Content Placeholder 3">
            <a:extLst>
              <a:ext uri="{FF2B5EF4-FFF2-40B4-BE49-F238E27FC236}">
                <a16:creationId xmlns:a16="http://schemas.microsoft.com/office/drawing/2014/main" id="{8500C26D-A75C-BCF8-A08E-EEDAC9A6577D}"/>
              </a:ext>
            </a:extLst>
          </p:cNvPr>
          <p:cNvPicPr>
            <a:picLocks noGrp="1" noChangeAspect="1"/>
          </p:cNvPicPr>
          <p:nvPr>
            <p:ph idx="1"/>
          </p:nvPr>
        </p:nvPicPr>
        <p:blipFill rotWithShape="1">
          <a:blip r:embed="rId2"/>
          <a:srcRect t="-1" b="-839"/>
          <a:stretch/>
        </p:blipFill>
        <p:spPr>
          <a:xfrm>
            <a:off x="838200" y="1259694"/>
            <a:ext cx="10515600" cy="4780888"/>
          </a:xfrm>
          <a:prstGeom prst="rect">
            <a:avLst/>
          </a:prstGeom>
          <a:ln>
            <a:solidFill>
              <a:schemeClr val="tx1"/>
            </a:solidFill>
          </a:ln>
        </p:spPr>
      </p:pic>
      <p:sp>
        <p:nvSpPr>
          <p:cNvPr id="6" name="TextBox 5">
            <a:extLst>
              <a:ext uri="{FF2B5EF4-FFF2-40B4-BE49-F238E27FC236}">
                <a16:creationId xmlns:a16="http://schemas.microsoft.com/office/drawing/2014/main" id="{46CDEB7F-A403-3423-6461-EFE0265CE9E9}"/>
              </a:ext>
            </a:extLst>
          </p:cNvPr>
          <p:cNvSpPr txBox="1"/>
          <p:nvPr/>
        </p:nvSpPr>
        <p:spPr>
          <a:xfrm>
            <a:off x="838201" y="6148490"/>
            <a:ext cx="10924308" cy="770211"/>
          </a:xfrm>
          <a:prstGeom prst="rect">
            <a:avLst/>
          </a:prstGeom>
          <a:noFill/>
        </p:spPr>
        <p:txBody>
          <a:bodyPr wrap="square">
            <a:spAutoFit/>
          </a:bodyPr>
          <a:lstStyle/>
          <a:p>
            <a:pPr>
              <a:lnSpc>
                <a:spcPct val="115000"/>
              </a:lnSpc>
              <a:spcAft>
                <a:spcPts val="1000"/>
              </a:spcAft>
              <a:tabLst>
                <a:tab pos="914400" algn="l"/>
              </a:tabLs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Link of dashboard by Google looker  Studio: </a:t>
            </a:r>
            <a:r>
              <a:rPr lang="en-US" sz="1600"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https://lookerstudio.google.com/reporting/b0cc6f82-425b-451c-b012-0826b2bc2a1e</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tabLst>
                <a:tab pos="914400" algn="l"/>
              </a:tabLst>
            </a:pP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9383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A894B-D5CD-C6C9-A285-06D332AEC39F}"/>
              </a:ext>
            </a:extLst>
          </p:cNvPr>
          <p:cNvSpPr>
            <a:spLocks noGrp="1"/>
          </p:cNvSpPr>
          <p:nvPr>
            <p:ph type="title"/>
          </p:nvPr>
        </p:nvSpPr>
        <p:spPr>
          <a:xfrm>
            <a:off x="838200" y="365126"/>
            <a:ext cx="10515600" cy="480001"/>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Dashboard By Knowage </a:t>
            </a:r>
            <a:endParaRPr lang="en-IN" dirty="0"/>
          </a:p>
        </p:txBody>
      </p:sp>
      <p:sp>
        <p:nvSpPr>
          <p:cNvPr id="3" name="Content Placeholder 2">
            <a:extLst>
              <a:ext uri="{FF2B5EF4-FFF2-40B4-BE49-F238E27FC236}">
                <a16:creationId xmlns:a16="http://schemas.microsoft.com/office/drawing/2014/main" id="{289BA16C-0CF1-A5E5-515A-31D05D705C30}"/>
              </a:ext>
            </a:extLst>
          </p:cNvPr>
          <p:cNvSpPr>
            <a:spLocks noGrp="1"/>
          </p:cNvSpPr>
          <p:nvPr>
            <p:ph idx="1"/>
          </p:nvPr>
        </p:nvSpPr>
        <p:spPr/>
        <p:txBody>
          <a:bodyPr/>
          <a:lstStyle/>
          <a:p>
            <a:pPr marL="0" indent="0" algn="ctr">
              <a:buNone/>
            </a:pPr>
            <a:endParaRPr lang="en-IN"/>
          </a:p>
          <a:p>
            <a:pPr marL="0" indent="0" algn="ctr">
              <a:buNone/>
            </a:pPr>
            <a:endParaRPr lang="en-IN"/>
          </a:p>
          <a:p>
            <a:pPr marL="0" indent="0" algn="ctr">
              <a:buNone/>
            </a:pPr>
            <a:endParaRPr lang="en-IN"/>
          </a:p>
          <a:p>
            <a:pPr marL="0" indent="0" algn="ctr">
              <a:buNone/>
            </a:pPr>
            <a:endParaRPr lang="en-IN" dirty="0"/>
          </a:p>
        </p:txBody>
      </p:sp>
      <p:pic>
        <p:nvPicPr>
          <p:cNvPr id="4" name="Picture 3">
            <a:extLst>
              <a:ext uri="{FF2B5EF4-FFF2-40B4-BE49-F238E27FC236}">
                <a16:creationId xmlns:a16="http://schemas.microsoft.com/office/drawing/2014/main" id="{1264C579-0D20-705E-37F6-66B8C96AFFE3}"/>
              </a:ext>
            </a:extLst>
          </p:cNvPr>
          <p:cNvPicPr>
            <a:picLocks noChangeAspect="1"/>
          </p:cNvPicPr>
          <p:nvPr/>
        </p:nvPicPr>
        <p:blipFill>
          <a:blip r:embed="rId2"/>
          <a:stretch>
            <a:fillRect/>
          </a:stretch>
        </p:blipFill>
        <p:spPr>
          <a:xfrm>
            <a:off x="609600" y="1039086"/>
            <a:ext cx="11097491" cy="4957762"/>
          </a:xfrm>
          <a:prstGeom prst="rect">
            <a:avLst/>
          </a:prstGeom>
          <a:ln>
            <a:solidFill>
              <a:schemeClr val="tx1"/>
            </a:solidFill>
          </a:ln>
        </p:spPr>
      </p:pic>
      <p:sp>
        <p:nvSpPr>
          <p:cNvPr id="6" name="TextBox 5">
            <a:extLst>
              <a:ext uri="{FF2B5EF4-FFF2-40B4-BE49-F238E27FC236}">
                <a16:creationId xmlns:a16="http://schemas.microsoft.com/office/drawing/2014/main" id="{183D6EE1-462C-7A96-C064-85A6113C09F5}"/>
              </a:ext>
            </a:extLst>
          </p:cNvPr>
          <p:cNvSpPr txBox="1"/>
          <p:nvPr/>
        </p:nvSpPr>
        <p:spPr>
          <a:xfrm>
            <a:off x="838200" y="6071886"/>
            <a:ext cx="11097491" cy="764184"/>
          </a:xfrm>
          <a:prstGeom prst="rect">
            <a:avLst/>
          </a:prstGeom>
          <a:noFill/>
        </p:spPr>
        <p:txBody>
          <a:bodyPr wrap="square">
            <a:spAutoFit/>
          </a:bodyPr>
          <a:lstStyle/>
          <a:p>
            <a:pPr>
              <a:lnSpc>
                <a:spcPct val="115000"/>
              </a:lnSpc>
              <a:spcAft>
                <a:spcPts val="1000"/>
              </a:spcAf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Link of dashboard by Knowage: </a:t>
            </a:r>
            <a:r>
              <a:rPr lang="en-US" sz="1600"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https://demo.knowage-suite.com/knowage-vue/document-browser/document-composite/dashboard</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9415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23CC0-7BD0-1222-EC1E-406464DA95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21698" y="923731"/>
            <a:ext cx="5224771" cy="5092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3B538B58-92E7-70DE-1396-AE31342E0AC5}"/>
              </a:ext>
            </a:extLst>
          </p:cNvPr>
          <p:cNvSpPr txBox="1"/>
          <p:nvPr/>
        </p:nvSpPr>
        <p:spPr>
          <a:xfrm>
            <a:off x="152397" y="0"/>
            <a:ext cx="11725471" cy="743473"/>
          </a:xfrm>
          <a:prstGeom prst="rect">
            <a:avLst/>
          </a:prstGeom>
          <a:noFill/>
        </p:spPr>
        <p:txBody>
          <a:bodyPr wrap="square">
            <a:spAutoFit/>
          </a:bodyPr>
          <a:lstStyle/>
          <a:p>
            <a:pPr algn="ctr">
              <a:lnSpc>
                <a:spcPct val="115000"/>
              </a:lnSpc>
              <a:spcAft>
                <a:spcPts val="1000"/>
              </a:spcAft>
            </a:pPr>
            <a:r>
              <a:rPr lang="en-IN" sz="4000" b="1" kern="0" dirty="0">
                <a:effectLst/>
                <a:latin typeface="Times New Roman" panose="02020603050405020304" pitchFamily="18" charset="0"/>
                <a:ea typeface="Times New Roman" panose="02020603050405020304" pitchFamily="18" charset="0"/>
                <a:cs typeface="Times New Roman" panose="02020603050405020304" pitchFamily="18" charset="0"/>
              </a:rPr>
              <a:t>MODEL DEPLOY USING STREAMLIT LIBRARY</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266F78A2-1B4E-6F50-2162-145D5BE0F41D}"/>
              </a:ext>
            </a:extLst>
          </p:cNvPr>
          <p:cNvSpPr txBox="1"/>
          <p:nvPr/>
        </p:nvSpPr>
        <p:spPr>
          <a:xfrm>
            <a:off x="1567542" y="6326941"/>
            <a:ext cx="9056916" cy="369332"/>
          </a:xfrm>
          <a:prstGeom prst="rect">
            <a:avLst/>
          </a:prstGeom>
          <a:noFill/>
        </p:spPr>
        <p:txBody>
          <a:bodyPr wrap="square" rtlCol="0">
            <a:spAutoFit/>
          </a:bodyPr>
          <a:lstStyle/>
          <a:p>
            <a:r>
              <a:rPr lang="en-IN" dirty="0">
                <a:hlinkClick r:id="rId3"/>
              </a:rPr>
              <a:t>https://drive.google.com/drive/folders/1GePiIDk5G9CIaZd0d2GrcvCPlU17j_Sk?usp=drive_link</a:t>
            </a:r>
            <a:endParaRPr lang="en-IN" dirty="0"/>
          </a:p>
        </p:txBody>
      </p:sp>
    </p:spTree>
    <p:extLst>
      <p:ext uri="{BB962C8B-B14F-4D97-AF65-F5344CB8AC3E}">
        <p14:creationId xmlns:p14="http://schemas.microsoft.com/office/powerpoint/2010/main" val="518486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561CA-F6A1-9099-C13A-0691D893D464}"/>
              </a:ext>
            </a:extLst>
          </p:cNvPr>
          <p:cNvSpPr txBox="1"/>
          <p:nvPr/>
        </p:nvSpPr>
        <p:spPr>
          <a:xfrm>
            <a:off x="2712098" y="2828835"/>
            <a:ext cx="6767804" cy="1200329"/>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7200" dirty="0">
                <a:effectLst>
                  <a:outerShdw blurRad="50800" dist="38100" dir="8100000" algn="tr" rotWithShape="0">
                    <a:prstClr val="black">
                      <a:alpha val="40000"/>
                    </a:prstClr>
                  </a:outerShdw>
                </a:effectLst>
                <a:latin typeface="Algerian" panose="04020705040A02060702" pitchFamily="82" charset="0"/>
              </a:rPr>
              <a:t>THANK YOU</a:t>
            </a:r>
            <a:endParaRPr lang="en-IN" sz="7200" dirty="0">
              <a:effectLst>
                <a:outerShdw blurRad="50800" dist="38100" dir="8100000" algn="tr" rotWithShape="0">
                  <a:prstClr val="black">
                    <a:alpha val="40000"/>
                  </a:prstClr>
                </a:outerShdw>
              </a:effectLst>
              <a:latin typeface="Algerian" panose="04020705040A02060702" pitchFamily="82" charset="0"/>
            </a:endParaRPr>
          </a:p>
        </p:txBody>
      </p:sp>
    </p:spTree>
    <p:extLst>
      <p:ext uri="{BB962C8B-B14F-4D97-AF65-F5344CB8AC3E}">
        <p14:creationId xmlns:p14="http://schemas.microsoft.com/office/powerpoint/2010/main" val="1127720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3EDBFA-4966-3CC7-E41B-958B7E39E025}"/>
              </a:ext>
            </a:extLst>
          </p:cNvPr>
          <p:cNvSpPr txBox="1"/>
          <p:nvPr/>
        </p:nvSpPr>
        <p:spPr>
          <a:xfrm>
            <a:off x="3214255" y="741295"/>
            <a:ext cx="6096000"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4000" b="1" dirty="0">
                <a:latin typeface="Times New Roman" panose="02020603050405020304" pitchFamily="18" charset="0"/>
                <a:cs typeface="Times New Roman" panose="02020603050405020304" pitchFamily="18" charset="0"/>
              </a:rPr>
              <a:t>Group members </a:t>
            </a:r>
            <a:endParaRPr lang="en-IN" sz="4000" dirty="0"/>
          </a:p>
        </p:txBody>
      </p:sp>
      <p:graphicFrame>
        <p:nvGraphicFramePr>
          <p:cNvPr id="6" name="Table 5">
            <a:extLst>
              <a:ext uri="{FF2B5EF4-FFF2-40B4-BE49-F238E27FC236}">
                <a16:creationId xmlns:a16="http://schemas.microsoft.com/office/drawing/2014/main" id="{3BD49745-93FE-2ADF-62C2-8F66A4E460D9}"/>
              </a:ext>
            </a:extLst>
          </p:cNvPr>
          <p:cNvGraphicFramePr>
            <a:graphicFrameLocks noGrp="1"/>
          </p:cNvGraphicFramePr>
          <p:nvPr>
            <p:extLst>
              <p:ext uri="{D42A27DB-BD31-4B8C-83A1-F6EECF244321}">
                <p14:modId xmlns:p14="http://schemas.microsoft.com/office/powerpoint/2010/main" val="4158809799"/>
              </p:ext>
            </p:extLst>
          </p:nvPr>
        </p:nvGraphicFramePr>
        <p:xfrm>
          <a:off x="884852" y="2230843"/>
          <a:ext cx="10302551" cy="3234722"/>
        </p:xfrm>
        <a:graphic>
          <a:graphicData uri="http://schemas.openxmlformats.org/drawingml/2006/table">
            <a:tbl>
              <a:tblPr firstRow="1" firstCol="1" bandRow="1">
                <a:tableStyleId>{5940675A-B579-460E-94D1-54222C63F5DA}</a:tableStyleId>
              </a:tblPr>
              <a:tblGrid>
                <a:gridCol w="794981">
                  <a:extLst>
                    <a:ext uri="{9D8B030D-6E8A-4147-A177-3AD203B41FA5}">
                      <a16:colId xmlns:a16="http://schemas.microsoft.com/office/drawing/2014/main" val="2034526828"/>
                    </a:ext>
                  </a:extLst>
                </a:gridCol>
                <a:gridCol w="2304338">
                  <a:extLst>
                    <a:ext uri="{9D8B030D-6E8A-4147-A177-3AD203B41FA5}">
                      <a16:colId xmlns:a16="http://schemas.microsoft.com/office/drawing/2014/main" val="3988908521"/>
                    </a:ext>
                  </a:extLst>
                </a:gridCol>
                <a:gridCol w="1497672">
                  <a:extLst>
                    <a:ext uri="{9D8B030D-6E8A-4147-A177-3AD203B41FA5}">
                      <a16:colId xmlns:a16="http://schemas.microsoft.com/office/drawing/2014/main" val="2653108066"/>
                    </a:ext>
                  </a:extLst>
                </a:gridCol>
                <a:gridCol w="5705560">
                  <a:extLst>
                    <a:ext uri="{9D8B030D-6E8A-4147-A177-3AD203B41FA5}">
                      <a16:colId xmlns:a16="http://schemas.microsoft.com/office/drawing/2014/main" val="2410519940"/>
                    </a:ext>
                  </a:extLst>
                </a:gridCol>
              </a:tblGrid>
              <a:tr h="508282">
                <a:tc>
                  <a:txBody>
                    <a:bodyPr/>
                    <a:lstStyle/>
                    <a:p>
                      <a:pPr algn="ctr">
                        <a:lnSpc>
                          <a:spcPct val="115000"/>
                        </a:lnSpc>
                        <a:spcAft>
                          <a:spcPts val="1000"/>
                        </a:spcAft>
                      </a:pPr>
                      <a:r>
                        <a:rPr lang="en-US" sz="2000" b="1" kern="100" dirty="0">
                          <a:effectLst/>
                          <a:latin typeface="Times New Roman" panose="02020603050405020304" pitchFamily="18" charset="0"/>
                          <a:cs typeface="Times New Roman" panose="02020603050405020304" pitchFamily="18" charset="0"/>
                        </a:rPr>
                        <a:t>Sr.no</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75000"/>
                      </a:schemeClr>
                    </a:solidFill>
                  </a:tcPr>
                </a:tc>
                <a:tc>
                  <a:txBody>
                    <a:bodyPr/>
                    <a:lstStyle/>
                    <a:p>
                      <a:pPr algn="ctr">
                        <a:lnSpc>
                          <a:spcPct val="115000"/>
                        </a:lnSpc>
                        <a:spcAft>
                          <a:spcPts val="1000"/>
                        </a:spcAft>
                      </a:pPr>
                      <a:r>
                        <a:rPr lang="en-US" sz="2000" b="1" kern="100" dirty="0">
                          <a:effectLst/>
                          <a:latin typeface="Times New Roman" panose="02020603050405020304" pitchFamily="18" charset="0"/>
                          <a:cs typeface="Times New Roman" panose="02020603050405020304" pitchFamily="18" charset="0"/>
                        </a:rPr>
                        <a:t>Name</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75000"/>
                      </a:schemeClr>
                    </a:solidFill>
                  </a:tcPr>
                </a:tc>
                <a:tc>
                  <a:txBody>
                    <a:bodyPr/>
                    <a:lstStyle/>
                    <a:p>
                      <a:pPr algn="ctr">
                        <a:lnSpc>
                          <a:spcPct val="115000"/>
                        </a:lnSpc>
                        <a:spcAft>
                          <a:spcPts val="1000"/>
                        </a:spcAft>
                      </a:pPr>
                      <a:r>
                        <a:rPr lang="en-US" sz="2000" b="1" kern="100" dirty="0">
                          <a:effectLst/>
                          <a:latin typeface="Times New Roman" panose="02020603050405020304" pitchFamily="18" charset="0"/>
                          <a:cs typeface="Times New Roman" panose="02020603050405020304" pitchFamily="18" charset="0"/>
                        </a:rPr>
                        <a:t>Student ID</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75000"/>
                      </a:schemeClr>
                    </a:solidFill>
                  </a:tcPr>
                </a:tc>
                <a:tc>
                  <a:txBody>
                    <a:bodyPr/>
                    <a:lstStyle/>
                    <a:p>
                      <a:pPr algn="ctr">
                        <a:lnSpc>
                          <a:spcPct val="115000"/>
                        </a:lnSpc>
                        <a:spcAft>
                          <a:spcPts val="1000"/>
                        </a:spcAft>
                      </a:pPr>
                      <a:r>
                        <a:rPr lang="en-US" sz="2000" b="1" kern="100" dirty="0">
                          <a:effectLst/>
                          <a:latin typeface="Times New Roman" panose="02020603050405020304" pitchFamily="18" charset="0"/>
                          <a:cs typeface="Times New Roman" panose="02020603050405020304" pitchFamily="18" charset="0"/>
                        </a:rPr>
                        <a:t>Contribution</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75000"/>
                      </a:schemeClr>
                    </a:solidFill>
                  </a:tcPr>
                </a:tc>
                <a:extLst>
                  <a:ext uri="{0D108BD9-81ED-4DB2-BD59-A6C34878D82A}">
                    <a16:rowId xmlns:a16="http://schemas.microsoft.com/office/drawing/2014/main" val="1318232590"/>
                  </a:ext>
                </a:extLst>
              </a:tr>
              <a:tr h="742196">
                <a:tc>
                  <a:txBody>
                    <a:bodyPr/>
                    <a:lstStyle/>
                    <a:p>
                      <a:pPr algn="ctr">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1</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Gusai Nidhi</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202319015</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just">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Create AutoML Regressor, Linear Regression Model in BigQueryML and Report and PPT Creation</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014665514"/>
                  </a:ext>
                </a:extLst>
              </a:tr>
              <a:tr h="690551">
                <a:tc>
                  <a:txBody>
                    <a:bodyPr/>
                    <a:lstStyle/>
                    <a:p>
                      <a:pPr algn="ctr">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2</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Nayakapara Drashti</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202319019</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just">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Create Random Forest Regressor and Boosted Tree Regressor L1 Model in BigQueryML, Dashboard Creation</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150244975"/>
                  </a:ext>
                </a:extLst>
              </a:tr>
              <a:tr h="960814">
                <a:tc>
                  <a:txBody>
                    <a:bodyPr/>
                    <a:lstStyle/>
                    <a:p>
                      <a:pPr algn="ctr">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3</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Prajapati Divya</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202319024</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just">
                        <a:lnSpc>
                          <a:spcPct val="115000"/>
                        </a:lnSpc>
                        <a:spcAft>
                          <a:spcPts val="1000"/>
                        </a:spcAft>
                      </a:pPr>
                      <a:r>
                        <a:rPr lang="en-US" sz="2000" kern="100" dirty="0">
                          <a:effectLst/>
                          <a:latin typeface="Times New Roman" panose="02020603050405020304" pitchFamily="18" charset="0"/>
                          <a:cs typeface="Times New Roman" panose="02020603050405020304" pitchFamily="18" charset="0"/>
                        </a:rPr>
                        <a:t>Project Idea and Data Finding, Dashboard Creation and Report and PPT Creation and Finalization</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497817896"/>
                  </a:ext>
                </a:extLst>
              </a:tr>
            </a:tbl>
          </a:graphicData>
        </a:graphic>
      </p:graphicFrame>
    </p:spTree>
    <p:extLst>
      <p:ext uri="{BB962C8B-B14F-4D97-AF65-F5344CB8AC3E}">
        <p14:creationId xmlns:p14="http://schemas.microsoft.com/office/powerpoint/2010/main" val="7364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59B8-CC3E-5A01-3976-CF443D1A869C}"/>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Introduction </a:t>
            </a:r>
          </a:p>
        </p:txBody>
      </p:sp>
      <p:sp>
        <p:nvSpPr>
          <p:cNvPr id="3" name="Content Placeholder 2">
            <a:extLst>
              <a:ext uri="{FF2B5EF4-FFF2-40B4-BE49-F238E27FC236}">
                <a16:creationId xmlns:a16="http://schemas.microsoft.com/office/drawing/2014/main" id="{9B0BCC8B-A1D0-3BA5-0200-51F8DA1B6BD7}"/>
              </a:ext>
            </a:extLst>
          </p:cNvPr>
          <p:cNvSpPr>
            <a:spLocks noGrp="1"/>
          </p:cNvSpPr>
          <p:nvPr>
            <p:ph idx="1"/>
          </p:nvPr>
        </p:nvSpPr>
        <p:spPr>
          <a:xfrm>
            <a:off x="838200" y="1825625"/>
            <a:ext cx="10515600" cy="4547466"/>
          </a:xfrm>
        </p:spPr>
        <p:txBody>
          <a:bodyPr>
            <a:normAutofit/>
          </a:bodyPr>
          <a:lstStyle/>
          <a:p>
            <a:pPr algn="just">
              <a:lnSpc>
                <a:spcPct val="150000"/>
              </a:lnSpc>
              <a:spcAft>
                <a:spcPts val="1000"/>
              </a:spcAf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In recent years, the agriculture sector has been transforming towards data-driven solutions to solve real-time problems through advancements in technology and data analytics. </a:t>
            </a:r>
          </a:p>
          <a:p>
            <a:pPr algn="just">
              <a:lnSpc>
                <a:spcPct val="150000"/>
              </a:lnSpc>
              <a:spcAft>
                <a:spcPts val="1000"/>
              </a:spcAf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One of the critical area in which advanced technologies are used is crop yield prediction which helps Farmers, the National Food Security Department, policymakers, and stockholders to make informed decisions based on yield predictions. </a:t>
            </a:r>
          </a:p>
          <a:p>
            <a:pPr algn="just">
              <a:lnSpc>
                <a:spcPct val="150000"/>
              </a:lnSpc>
              <a:spcAft>
                <a:spcPts val="1000"/>
              </a:spcAf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It also leads to optimizing resource allocations and mitigating risks associated with agricultural production.</a:t>
            </a:r>
            <a:endParaRPr lang="en-IN" sz="2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2580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9236-BDA3-AE85-618A-4AD3EB3F922C}"/>
              </a:ext>
            </a:extLst>
          </p:cNvPr>
          <p:cNvSpPr>
            <a:spLocks noGrp="1"/>
          </p:cNvSpPr>
          <p:nvPr>
            <p:ph type="title"/>
          </p:nvPr>
        </p:nvSpPr>
        <p:spPr>
          <a:xfrm>
            <a:off x="4154455" y="391886"/>
            <a:ext cx="3099318" cy="1284547"/>
          </a:xfrm>
        </p:spPr>
        <p:txBody>
          <a:bodyPr>
            <a:normAutofit/>
          </a:bodyPr>
          <a:lstStyle/>
          <a:p>
            <a:pPr algn="ctr"/>
            <a:r>
              <a:rPr lang="en-IN" sz="4000" b="1" dirty="0">
                <a:latin typeface="Times New Roman" panose="02020603050405020304" pitchFamily="18" charset="0"/>
                <a:cs typeface="Times New Roman" panose="02020603050405020304" pitchFamily="18" charset="0"/>
              </a:rPr>
              <a:t>Objectives</a:t>
            </a:r>
          </a:p>
        </p:txBody>
      </p:sp>
      <p:graphicFrame>
        <p:nvGraphicFramePr>
          <p:cNvPr id="4" name="Content Placeholder 2">
            <a:extLst>
              <a:ext uri="{FF2B5EF4-FFF2-40B4-BE49-F238E27FC236}">
                <a16:creationId xmlns:a16="http://schemas.microsoft.com/office/drawing/2014/main" id="{8C95563A-08F4-0B14-B590-93385F416111}"/>
              </a:ext>
            </a:extLst>
          </p:cNvPr>
          <p:cNvGraphicFramePr>
            <a:graphicFrameLocks noGrp="1"/>
          </p:cNvGraphicFramePr>
          <p:nvPr>
            <p:ph idx="1"/>
            <p:extLst>
              <p:ext uri="{D42A27DB-BD31-4B8C-83A1-F6EECF244321}">
                <p14:modId xmlns:p14="http://schemas.microsoft.com/office/powerpoint/2010/main" val="4201244334"/>
              </p:ext>
            </p:extLst>
          </p:nvPr>
        </p:nvGraphicFramePr>
        <p:xfrm>
          <a:off x="838200" y="180686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a:extLst>
              <a:ext uri="{FF2B5EF4-FFF2-40B4-BE49-F238E27FC236}">
                <a16:creationId xmlns:a16="http://schemas.microsoft.com/office/drawing/2014/main" id="{8A8614F1-0868-3783-8783-7C8268EAC269}"/>
              </a:ext>
            </a:extLst>
          </p:cNvPr>
          <p:cNvGraphicFramePr>
            <a:graphicFrameLocks noGrp="1"/>
          </p:cNvGraphicFramePr>
          <p:nvPr>
            <p:extLst>
              <p:ext uri="{D42A27DB-BD31-4B8C-83A1-F6EECF244321}">
                <p14:modId xmlns:p14="http://schemas.microsoft.com/office/powerpoint/2010/main" val="2647812128"/>
              </p:ext>
            </p:extLst>
          </p:nvPr>
        </p:nvGraphicFramePr>
        <p:xfrm>
          <a:off x="1194318" y="2080727"/>
          <a:ext cx="10105053" cy="3918857"/>
        </p:xfrm>
        <a:graphic>
          <a:graphicData uri="http://schemas.openxmlformats.org/drawingml/2006/table">
            <a:tbl>
              <a:tblPr/>
              <a:tblGrid>
                <a:gridCol w="10105053">
                  <a:extLst>
                    <a:ext uri="{9D8B030D-6E8A-4147-A177-3AD203B41FA5}">
                      <a16:colId xmlns:a16="http://schemas.microsoft.com/office/drawing/2014/main" val="2967721189"/>
                    </a:ext>
                  </a:extLst>
                </a:gridCol>
              </a:tblGrid>
              <a:tr h="3918857">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4193283218"/>
                  </a:ext>
                </a:extLst>
              </a:tr>
            </a:tbl>
          </a:graphicData>
        </a:graphic>
      </p:graphicFrame>
    </p:spTree>
    <p:extLst>
      <p:ext uri="{BB962C8B-B14F-4D97-AF65-F5344CB8AC3E}">
        <p14:creationId xmlns:p14="http://schemas.microsoft.com/office/powerpoint/2010/main" val="2003012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in on image">
            <a:extLst>
              <a:ext uri="{FF2B5EF4-FFF2-40B4-BE49-F238E27FC236}">
                <a16:creationId xmlns:a16="http://schemas.microsoft.com/office/drawing/2014/main" id="{A156FEAA-A1DE-18E0-D669-E423525C8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885" y="425123"/>
            <a:ext cx="5465445" cy="6078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D7B18E-97A4-069B-644F-5B95764C49FB}"/>
              </a:ext>
            </a:extLst>
          </p:cNvPr>
          <p:cNvSpPr txBox="1"/>
          <p:nvPr/>
        </p:nvSpPr>
        <p:spPr>
          <a:xfrm>
            <a:off x="7753738" y="2694839"/>
            <a:ext cx="2911151"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Study Area</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831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870A-AF0C-E26F-530D-8413043A3198}"/>
              </a:ext>
            </a:extLst>
          </p:cNvPr>
          <p:cNvSpPr>
            <a:spLocks noGrp="1"/>
          </p:cNvSpPr>
          <p:nvPr>
            <p:ph type="title"/>
          </p:nvPr>
        </p:nvSpPr>
        <p:spPr>
          <a:xfrm>
            <a:off x="838200" y="274782"/>
            <a:ext cx="10515600" cy="556492"/>
          </a:xfrm>
        </p:spPr>
        <p:txBody>
          <a:bodyPr>
            <a:normAutofit fontScale="90000"/>
          </a:bodyPr>
          <a:lstStyle/>
          <a:p>
            <a:pPr algn="ctr"/>
            <a:r>
              <a:rPr lang="en-IN" sz="3600" b="1" dirty="0">
                <a:latin typeface="Times New Roman" panose="02020603050405020304" pitchFamily="18" charset="0"/>
                <a:cs typeface="Times New Roman" panose="02020603050405020304" pitchFamily="18" charset="0"/>
              </a:rPr>
              <a:t>Dataset and Parameters </a:t>
            </a:r>
          </a:p>
        </p:txBody>
      </p:sp>
      <p:sp>
        <p:nvSpPr>
          <p:cNvPr id="3" name="Content Placeholder 2">
            <a:extLst>
              <a:ext uri="{FF2B5EF4-FFF2-40B4-BE49-F238E27FC236}">
                <a16:creationId xmlns:a16="http://schemas.microsoft.com/office/drawing/2014/main" id="{8005ED4C-B4A5-ADD9-9AC9-569F493EF690}"/>
              </a:ext>
            </a:extLst>
          </p:cNvPr>
          <p:cNvSpPr>
            <a:spLocks noGrp="1"/>
          </p:cNvSpPr>
          <p:nvPr>
            <p:ph idx="1"/>
          </p:nvPr>
        </p:nvSpPr>
        <p:spPr>
          <a:xfrm>
            <a:off x="838200" y="1055254"/>
            <a:ext cx="10515600" cy="4805219"/>
          </a:xfrm>
        </p:spPr>
        <p:txBody>
          <a:bodyPr>
            <a:noAutofit/>
          </a:bodyPr>
          <a:lstStyle/>
          <a:p>
            <a:pPr marL="0" indent="0" algn="just" fontAlgn="base">
              <a:lnSpc>
                <a:spcPct val="100000"/>
              </a:lnSpc>
              <a:buNone/>
            </a:pPr>
            <a:r>
              <a:rPr lang="en-US" sz="2000" i="0" dirty="0">
                <a:solidFill>
                  <a:srgbClr val="3C4043"/>
                </a:solidFill>
                <a:effectLst/>
                <a:latin typeface="Times New Roman" panose="02020603050405020304" pitchFamily="18" charset="0"/>
                <a:cs typeface="Times New Roman" panose="02020603050405020304" pitchFamily="18" charset="0"/>
              </a:rPr>
              <a:t>This dataset encompasses agricultural data for multiple crops cultivated across various states in India from the year 1997 to 2020.</a:t>
            </a:r>
          </a:p>
          <a:p>
            <a:pPr marL="457200" indent="-457200" algn="just" fontAlgn="base">
              <a:lnSpc>
                <a:spcPct val="100000"/>
              </a:lnSpc>
              <a:buFont typeface="+mj-lt"/>
              <a:buAutoNum type="arabicParenR"/>
            </a:pPr>
            <a:r>
              <a:rPr lang="en-US" sz="1900" b="1" i="0" dirty="0">
                <a:solidFill>
                  <a:srgbClr val="3C4043"/>
                </a:solidFill>
                <a:effectLst/>
                <a:latin typeface="Times New Roman" panose="02020603050405020304" pitchFamily="18" charset="0"/>
                <a:cs typeface="Times New Roman" panose="02020603050405020304" pitchFamily="18" charset="0"/>
              </a:rPr>
              <a:t>Crop</a:t>
            </a:r>
            <a:r>
              <a:rPr lang="en-US" sz="1900" b="0" i="0" dirty="0">
                <a:solidFill>
                  <a:srgbClr val="3C4043"/>
                </a:solidFill>
                <a:effectLst/>
                <a:latin typeface="Times New Roman" panose="02020603050405020304" pitchFamily="18" charset="0"/>
                <a:cs typeface="Times New Roman" panose="02020603050405020304" pitchFamily="18" charset="0"/>
              </a:rPr>
              <a:t>: The name of the crop cultivated.</a:t>
            </a:r>
          </a:p>
          <a:p>
            <a:pPr marL="457200" indent="-457200" algn="just" fontAlgn="base">
              <a:lnSpc>
                <a:spcPct val="100000"/>
              </a:lnSpc>
              <a:buFont typeface="+mj-lt"/>
              <a:buAutoNum type="arabicParenR"/>
            </a:pPr>
            <a:r>
              <a:rPr lang="en-US" sz="1900" b="1" i="0" dirty="0">
                <a:solidFill>
                  <a:srgbClr val="3C4043"/>
                </a:solidFill>
                <a:effectLst/>
                <a:latin typeface="Times New Roman" panose="02020603050405020304" pitchFamily="18" charset="0"/>
                <a:cs typeface="Times New Roman" panose="02020603050405020304" pitchFamily="18" charset="0"/>
              </a:rPr>
              <a:t>Crop Year</a:t>
            </a:r>
            <a:r>
              <a:rPr lang="en-US" sz="1900" b="0" i="0" dirty="0">
                <a:solidFill>
                  <a:srgbClr val="3C4043"/>
                </a:solidFill>
                <a:effectLst/>
                <a:latin typeface="Times New Roman" panose="02020603050405020304" pitchFamily="18" charset="0"/>
                <a:cs typeface="Times New Roman" panose="02020603050405020304" pitchFamily="18" charset="0"/>
              </a:rPr>
              <a:t>: The year in which the crop was grown.</a:t>
            </a:r>
          </a:p>
          <a:p>
            <a:pPr marL="457200" indent="-457200" algn="just" fontAlgn="base">
              <a:lnSpc>
                <a:spcPct val="100000"/>
              </a:lnSpc>
              <a:buFont typeface="+mj-lt"/>
              <a:buAutoNum type="arabicParenR"/>
            </a:pPr>
            <a:r>
              <a:rPr lang="en-US" sz="1900" b="1" i="0" dirty="0">
                <a:solidFill>
                  <a:srgbClr val="3C4043"/>
                </a:solidFill>
                <a:effectLst/>
                <a:latin typeface="Times New Roman" panose="02020603050405020304" pitchFamily="18" charset="0"/>
                <a:cs typeface="Times New Roman" panose="02020603050405020304" pitchFamily="18" charset="0"/>
              </a:rPr>
              <a:t>Season</a:t>
            </a:r>
            <a:r>
              <a:rPr lang="en-US" sz="1900" b="0" i="0" dirty="0">
                <a:solidFill>
                  <a:srgbClr val="3C4043"/>
                </a:solidFill>
                <a:effectLst/>
                <a:latin typeface="Times New Roman" panose="02020603050405020304" pitchFamily="18" charset="0"/>
                <a:cs typeface="Times New Roman" panose="02020603050405020304" pitchFamily="18" charset="0"/>
              </a:rPr>
              <a:t>: The specific cropping season (e.g., Kharif, Rabi, Whole Year).</a:t>
            </a:r>
          </a:p>
          <a:p>
            <a:pPr marL="457200" indent="-457200" algn="just" fontAlgn="base">
              <a:lnSpc>
                <a:spcPct val="100000"/>
              </a:lnSpc>
              <a:buFont typeface="+mj-lt"/>
              <a:buAutoNum type="arabicParenR"/>
            </a:pPr>
            <a:r>
              <a:rPr lang="en-US" sz="1900" b="1" i="0" dirty="0">
                <a:solidFill>
                  <a:srgbClr val="3C4043"/>
                </a:solidFill>
                <a:effectLst/>
                <a:latin typeface="Times New Roman" panose="02020603050405020304" pitchFamily="18" charset="0"/>
                <a:cs typeface="Times New Roman" panose="02020603050405020304" pitchFamily="18" charset="0"/>
              </a:rPr>
              <a:t>State</a:t>
            </a:r>
            <a:r>
              <a:rPr lang="en-US" sz="1900" b="0" i="0" dirty="0">
                <a:solidFill>
                  <a:srgbClr val="3C4043"/>
                </a:solidFill>
                <a:effectLst/>
                <a:latin typeface="Times New Roman" panose="02020603050405020304" pitchFamily="18" charset="0"/>
                <a:cs typeface="Times New Roman" panose="02020603050405020304" pitchFamily="18" charset="0"/>
              </a:rPr>
              <a:t>: The Indian state where the crop was cultivated.</a:t>
            </a:r>
          </a:p>
          <a:p>
            <a:pPr marL="457200" indent="-457200" algn="just" fontAlgn="base">
              <a:lnSpc>
                <a:spcPct val="100000"/>
              </a:lnSpc>
              <a:buFont typeface="+mj-lt"/>
              <a:buAutoNum type="arabicParenR"/>
            </a:pPr>
            <a:r>
              <a:rPr lang="en-US" sz="1900" b="1" i="0" dirty="0">
                <a:solidFill>
                  <a:srgbClr val="3C4043"/>
                </a:solidFill>
                <a:effectLst/>
                <a:latin typeface="Times New Roman" panose="02020603050405020304" pitchFamily="18" charset="0"/>
                <a:cs typeface="Times New Roman" panose="02020603050405020304" pitchFamily="18" charset="0"/>
              </a:rPr>
              <a:t>Area</a:t>
            </a:r>
            <a:r>
              <a:rPr lang="en-US" sz="1900" b="0" i="0" dirty="0">
                <a:solidFill>
                  <a:srgbClr val="3C4043"/>
                </a:solidFill>
                <a:effectLst/>
                <a:latin typeface="Times New Roman" panose="02020603050405020304" pitchFamily="18" charset="0"/>
                <a:cs typeface="Times New Roman" panose="02020603050405020304" pitchFamily="18" charset="0"/>
              </a:rPr>
              <a:t>: The total land area (in hectares) under cultivation for the specific crop.</a:t>
            </a:r>
          </a:p>
          <a:p>
            <a:pPr marL="457200" indent="-457200" algn="just" fontAlgn="base">
              <a:lnSpc>
                <a:spcPct val="100000"/>
              </a:lnSpc>
              <a:buFont typeface="+mj-lt"/>
              <a:buAutoNum type="arabicParenR"/>
            </a:pPr>
            <a:r>
              <a:rPr lang="en-US" sz="1900" b="1" i="0" dirty="0">
                <a:solidFill>
                  <a:srgbClr val="3C4043"/>
                </a:solidFill>
                <a:effectLst/>
                <a:latin typeface="Times New Roman" panose="02020603050405020304" pitchFamily="18" charset="0"/>
                <a:cs typeface="Times New Roman" panose="02020603050405020304" pitchFamily="18" charset="0"/>
              </a:rPr>
              <a:t>Production</a:t>
            </a:r>
            <a:r>
              <a:rPr lang="en-US" sz="1900" b="0" i="0" dirty="0">
                <a:solidFill>
                  <a:srgbClr val="3C4043"/>
                </a:solidFill>
                <a:effectLst/>
                <a:latin typeface="Times New Roman" panose="02020603050405020304" pitchFamily="18" charset="0"/>
                <a:cs typeface="Times New Roman" panose="02020603050405020304" pitchFamily="18" charset="0"/>
              </a:rPr>
              <a:t>: The quantity of crop production (in metric tons).</a:t>
            </a:r>
          </a:p>
          <a:p>
            <a:pPr marL="457200" indent="-457200" algn="just" fontAlgn="base">
              <a:lnSpc>
                <a:spcPct val="100000"/>
              </a:lnSpc>
              <a:buFont typeface="+mj-lt"/>
              <a:buAutoNum type="arabicParenR"/>
            </a:pPr>
            <a:r>
              <a:rPr lang="en-US" sz="1900" b="1" i="0" dirty="0">
                <a:solidFill>
                  <a:srgbClr val="3C4043"/>
                </a:solidFill>
                <a:effectLst/>
                <a:latin typeface="Times New Roman" panose="02020603050405020304" pitchFamily="18" charset="0"/>
                <a:cs typeface="Times New Roman" panose="02020603050405020304" pitchFamily="18" charset="0"/>
              </a:rPr>
              <a:t>Annual Rainfall</a:t>
            </a:r>
            <a:r>
              <a:rPr lang="en-US" sz="1900" b="0" i="0" dirty="0">
                <a:solidFill>
                  <a:srgbClr val="3C4043"/>
                </a:solidFill>
                <a:effectLst/>
                <a:latin typeface="Times New Roman" panose="02020603050405020304" pitchFamily="18" charset="0"/>
                <a:cs typeface="Times New Roman" panose="02020603050405020304" pitchFamily="18" charset="0"/>
              </a:rPr>
              <a:t>: The annual rainfall received in the crop-growing region (in mm).</a:t>
            </a:r>
          </a:p>
          <a:p>
            <a:pPr marL="457200" indent="-457200" algn="just" fontAlgn="base">
              <a:lnSpc>
                <a:spcPct val="100000"/>
              </a:lnSpc>
              <a:buFont typeface="+mj-lt"/>
              <a:buAutoNum type="arabicParenR"/>
            </a:pPr>
            <a:r>
              <a:rPr lang="en-US" sz="1900" b="1" i="0" dirty="0">
                <a:solidFill>
                  <a:srgbClr val="3C4043"/>
                </a:solidFill>
                <a:effectLst/>
                <a:latin typeface="Times New Roman" panose="02020603050405020304" pitchFamily="18" charset="0"/>
                <a:cs typeface="Times New Roman" panose="02020603050405020304" pitchFamily="18" charset="0"/>
              </a:rPr>
              <a:t>Fertilizer</a:t>
            </a:r>
            <a:r>
              <a:rPr lang="en-US" sz="1900" b="0" i="0" dirty="0">
                <a:solidFill>
                  <a:srgbClr val="3C4043"/>
                </a:solidFill>
                <a:effectLst/>
                <a:latin typeface="Times New Roman" panose="02020603050405020304" pitchFamily="18" charset="0"/>
                <a:cs typeface="Times New Roman" panose="02020603050405020304" pitchFamily="18" charset="0"/>
              </a:rPr>
              <a:t>: The total amount of fertilizer used for the crop (in kilograms).</a:t>
            </a:r>
          </a:p>
          <a:p>
            <a:pPr marL="457200" indent="-457200" algn="just" fontAlgn="base">
              <a:lnSpc>
                <a:spcPct val="100000"/>
              </a:lnSpc>
              <a:buFont typeface="+mj-lt"/>
              <a:buAutoNum type="arabicParenR"/>
            </a:pPr>
            <a:r>
              <a:rPr lang="en-US" sz="1900" b="1" i="0" dirty="0">
                <a:solidFill>
                  <a:srgbClr val="3C4043"/>
                </a:solidFill>
                <a:effectLst/>
                <a:latin typeface="Times New Roman" panose="02020603050405020304" pitchFamily="18" charset="0"/>
                <a:cs typeface="Times New Roman" panose="02020603050405020304" pitchFamily="18" charset="0"/>
              </a:rPr>
              <a:t>Pesticide</a:t>
            </a:r>
            <a:r>
              <a:rPr lang="en-US" sz="1900" b="0" i="0" dirty="0">
                <a:solidFill>
                  <a:srgbClr val="3C4043"/>
                </a:solidFill>
                <a:effectLst/>
                <a:latin typeface="Times New Roman" panose="02020603050405020304" pitchFamily="18" charset="0"/>
                <a:cs typeface="Times New Roman" panose="02020603050405020304" pitchFamily="18" charset="0"/>
              </a:rPr>
              <a:t>: The total amount of pesticide used for the crop (in kilograms).</a:t>
            </a:r>
          </a:p>
          <a:p>
            <a:pPr marL="457200" indent="-457200" algn="just" fontAlgn="base">
              <a:lnSpc>
                <a:spcPct val="100000"/>
              </a:lnSpc>
              <a:buFont typeface="+mj-lt"/>
              <a:buAutoNum type="arabicParenR"/>
            </a:pPr>
            <a:r>
              <a:rPr lang="en-US" sz="1900" b="1" i="0" dirty="0">
                <a:solidFill>
                  <a:srgbClr val="3C4043"/>
                </a:solidFill>
                <a:effectLst/>
                <a:latin typeface="Times New Roman" panose="02020603050405020304" pitchFamily="18" charset="0"/>
                <a:cs typeface="Times New Roman" panose="02020603050405020304" pitchFamily="18" charset="0"/>
              </a:rPr>
              <a:t>Yield</a:t>
            </a:r>
            <a:r>
              <a:rPr lang="en-US" sz="1900" b="0" i="0" dirty="0">
                <a:solidFill>
                  <a:srgbClr val="3C4043"/>
                </a:solidFill>
                <a:effectLst/>
                <a:latin typeface="Times New Roman" panose="02020603050405020304" pitchFamily="18" charset="0"/>
                <a:cs typeface="Times New Roman" panose="02020603050405020304" pitchFamily="18" charset="0"/>
              </a:rPr>
              <a:t>: The calculated crop yield (production per unit area).</a:t>
            </a:r>
          </a:p>
          <a:p>
            <a:pPr marL="0" indent="0" algn="just" fontAlgn="base">
              <a:lnSpc>
                <a:spcPct val="100000"/>
              </a:lnSpc>
              <a:buNone/>
            </a:pPr>
            <a:endParaRPr lang="en-US" sz="2000" b="0" i="0" dirty="0">
              <a:solidFill>
                <a:srgbClr val="3C4043"/>
              </a:solidFill>
              <a:effectLst/>
              <a:latin typeface="Times New Roman" panose="02020603050405020304" pitchFamily="18" charset="0"/>
              <a:cs typeface="Times New Roman" panose="02020603050405020304" pitchFamily="18" charset="0"/>
            </a:endParaRPr>
          </a:p>
          <a:p>
            <a:pPr marL="0" indent="0" algn="just">
              <a:lnSpc>
                <a:spcPct val="100000"/>
              </a:lnSpc>
              <a:buNone/>
            </a:pP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1DB0FEC-5E36-4011-95B0-86B5A4175B0E}"/>
              </a:ext>
            </a:extLst>
          </p:cNvPr>
          <p:cNvSpPr txBox="1"/>
          <p:nvPr/>
        </p:nvSpPr>
        <p:spPr>
          <a:xfrm>
            <a:off x="838200" y="6276109"/>
            <a:ext cx="10515600"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Link of Dataset: </a:t>
            </a:r>
            <a:r>
              <a:rPr lang="en-US" dirty="0">
                <a:hlinkClick r:id="rId2"/>
              </a:rPr>
              <a:t>Agricultural Crop Yield in Indian States Dataset (kaggle.com)</a:t>
            </a:r>
            <a:endParaRPr lang="en-US" dirty="0"/>
          </a:p>
          <a:p>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9971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6DBC-5D37-3E39-7F3D-95A6951F6D4D}"/>
              </a:ext>
            </a:extLst>
          </p:cNvPr>
          <p:cNvSpPr>
            <a:spLocks noGrp="1"/>
          </p:cNvSpPr>
          <p:nvPr>
            <p:ph type="title"/>
          </p:nvPr>
        </p:nvSpPr>
        <p:spPr>
          <a:xfrm>
            <a:off x="914400" y="225166"/>
            <a:ext cx="10515600" cy="1325563"/>
          </a:xfrm>
        </p:spPr>
        <p:txBody>
          <a:bodyPr>
            <a:normAutofit/>
          </a:bodyPr>
          <a:lstStyle/>
          <a:p>
            <a:pPr algn="ctr"/>
            <a:r>
              <a:rPr lang="en-IN" sz="4000" b="1" dirty="0">
                <a:latin typeface="Times New Roman" panose="02020603050405020304" pitchFamily="18" charset="0"/>
                <a:cs typeface="Times New Roman" panose="02020603050405020304" pitchFamily="18" charset="0"/>
              </a:rPr>
              <a:t>Why BigQuery and Google Looker Studio?</a:t>
            </a:r>
          </a:p>
        </p:txBody>
      </p:sp>
      <p:sp>
        <p:nvSpPr>
          <p:cNvPr id="4" name="Content Placeholder 3">
            <a:extLst>
              <a:ext uri="{FF2B5EF4-FFF2-40B4-BE49-F238E27FC236}">
                <a16:creationId xmlns:a16="http://schemas.microsoft.com/office/drawing/2014/main" id="{74142E94-01D3-346E-90E9-8B5E643A1F65}"/>
              </a:ext>
            </a:extLst>
          </p:cNvPr>
          <p:cNvSpPr>
            <a:spLocks noGrp="1"/>
          </p:cNvSpPr>
          <p:nvPr>
            <p:ph sz="half" idx="1"/>
          </p:nvPr>
        </p:nvSpPr>
        <p:spPr/>
        <p:txBody>
          <a:bodyPr>
            <a:noAutofit/>
          </a:bodyPr>
          <a:lstStyle/>
          <a:p>
            <a:pPr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Google BigQuery </a:t>
            </a:r>
            <a:r>
              <a:rPr lang="en-US" sz="2200" dirty="0">
                <a:latin typeface="Times New Roman" panose="02020603050405020304" pitchFamily="18" charset="0"/>
                <a:cs typeface="Times New Roman" panose="02020603050405020304" pitchFamily="18" charset="0"/>
              </a:rPr>
              <a:t>provides cloud computing facilities that make handling large data much easier.</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It offers a user-friendly guide for creating and training machine learning models.</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With just a few lines of SQL query, users can create machine learning models, train them and even evolve them.</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BigQuery takes care of the whole machine learning pipeline, including standardization and hyperparameter tuning.</a:t>
            </a:r>
            <a:endParaRPr lang="en-IN" sz="2200" dirty="0">
              <a:latin typeface="Times New Roman" panose="02020603050405020304" pitchFamily="18" charset="0"/>
              <a:cs typeface="Times New Roman" panose="02020603050405020304" pitchFamily="18" charset="0"/>
            </a:endParaRPr>
          </a:p>
          <a:p>
            <a:endParaRPr lang="en-IN" sz="2200" dirty="0"/>
          </a:p>
        </p:txBody>
      </p:sp>
      <p:sp>
        <p:nvSpPr>
          <p:cNvPr id="5" name="Content Placeholder 4">
            <a:extLst>
              <a:ext uri="{FF2B5EF4-FFF2-40B4-BE49-F238E27FC236}">
                <a16:creationId xmlns:a16="http://schemas.microsoft.com/office/drawing/2014/main" id="{16079C17-94AC-2621-6ED3-BBCDCB13B17C}"/>
              </a:ext>
            </a:extLst>
          </p:cNvPr>
          <p:cNvSpPr>
            <a:spLocks noGrp="1"/>
          </p:cNvSpPr>
          <p:nvPr>
            <p:ph sz="half" idx="2"/>
          </p:nvPr>
        </p:nvSpPr>
        <p:spPr/>
        <p:txBody>
          <a:bodyPr>
            <a:normAutofit/>
          </a:bodyPr>
          <a:lstStyle/>
          <a:p>
            <a:pPr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Looker Studio </a:t>
            </a:r>
            <a:r>
              <a:rPr lang="en-US" sz="2200" dirty="0">
                <a:latin typeface="Times New Roman" panose="02020603050405020304" pitchFamily="18" charset="0"/>
                <a:cs typeface="Times New Roman" panose="02020603050405020304" pitchFamily="18" charset="0"/>
              </a:rPr>
              <a:t>is a FREE tool that is accessible and convenient for anyone to use.</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Dashboard with customizable reports: Looker Studio grants users the ability to generate custom reports with an extensive range of designs, styles, formatting, and graphs. Also, there are Pre-designed templates that can be useful if you are new to Looker Studio.</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Contemporary &amp; Interactively connected Data Visualizations.</a:t>
            </a:r>
            <a:endParaRPr lang="en-IN" sz="22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7CE351C2-DE34-6FAA-CB66-AA5A5A52777D}"/>
              </a:ext>
            </a:extLst>
          </p:cNvPr>
          <p:cNvGraphicFramePr>
            <a:graphicFrameLocks noGrp="1"/>
          </p:cNvGraphicFramePr>
          <p:nvPr/>
        </p:nvGraphicFramePr>
        <p:xfrm>
          <a:off x="849086" y="1847461"/>
          <a:ext cx="5113175" cy="4348066"/>
        </p:xfrm>
        <a:graphic>
          <a:graphicData uri="http://schemas.openxmlformats.org/drawingml/2006/table">
            <a:tbl>
              <a:tblPr/>
              <a:tblGrid>
                <a:gridCol w="5113175">
                  <a:extLst>
                    <a:ext uri="{9D8B030D-6E8A-4147-A177-3AD203B41FA5}">
                      <a16:colId xmlns:a16="http://schemas.microsoft.com/office/drawing/2014/main" val="2378427870"/>
                    </a:ext>
                  </a:extLst>
                </a:gridCol>
              </a:tblGrid>
              <a:tr h="4348066">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677043233"/>
                  </a:ext>
                </a:extLst>
              </a:tr>
            </a:tbl>
          </a:graphicData>
        </a:graphic>
      </p:graphicFrame>
      <p:graphicFrame>
        <p:nvGraphicFramePr>
          <p:cNvPr id="9" name="Table 8">
            <a:extLst>
              <a:ext uri="{FF2B5EF4-FFF2-40B4-BE49-F238E27FC236}">
                <a16:creationId xmlns:a16="http://schemas.microsoft.com/office/drawing/2014/main" id="{D3678A5F-1130-CC81-1F1F-028DEC2111AD}"/>
              </a:ext>
            </a:extLst>
          </p:cNvPr>
          <p:cNvGraphicFramePr>
            <a:graphicFrameLocks noGrp="1"/>
          </p:cNvGraphicFramePr>
          <p:nvPr/>
        </p:nvGraphicFramePr>
        <p:xfrm>
          <a:off x="6176865" y="1866122"/>
          <a:ext cx="5169159" cy="4301413"/>
        </p:xfrm>
        <a:graphic>
          <a:graphicData uri="http://schemas.openxmlformats.org/drawingml/2006/table">
            <a:tbl>
              <a:tblPr/>
              <a:tblGrid>
                <a:gridCol w="5169159">
                  <a:extLst>
                    <a:ext uri="{9D8B030D-6E8A-4147-A177-3AD203B41FA5}">
                      <a16:colId xmlns:a16="http://schemas.microsoft.com/office/drawing/2014/main" val="602174852"/>
                    </a:ext>
                  </a:extLst>
                </a:gridCol>
              </a:tblGrid>
              <a:tr h="4301413">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454238458"/>
                  </a:ext>
                </a:extLst>
              </a:tr>
            </a:tbl>
          </a:graphicData>
        </a:graphic>
      </p:graphicFrame>
    </p:spTree>
    <p:extLst>
      <p:ext uri="{BB962C8B-B14F-4D97-AF65-F5344CB8AC3E}">
        <p14:creationId xmlns:p14="http://schemas.microsoft.com/office/powerpoint/2010/main" val="1583101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8E6B-8604-B8AC-7D3B-53670E184101}"/>
              </a:ext>
            </a:extLst>
          </p:cNvPr>
          <p:cNvSpPr>
            <a:spLocks noGrp="1"/>
          </p:cNvSpPr>
          <p:nvPr>
            <p:ph type="title" idx="4294967295"/>
          </p:nvPr>
        </p:nvSpPr>
        <p:spPr>
          <a:xfrm>
            <a:off x="838198" y="364422"/>
            <a:ext cx="10515600" cy="508000"/>
          </a:xfrm>
        </p:spPr>
        <p:txBody>
          <a:bodyPr>
            <a:normAutofit fontScale="90000"/>
          </a:bodyPr>
          <a:lstStyle/>
          <a:p>
            <a:pPr algn="ctr"/>
            <a:r>
              <a:rPr lang="en-IN" sz="4000" b="1" dirty="0">
                <a:latin typeface="Times New Roman" panose="02020603050405020304" pitchFamily="18" charset="0"/>
                <a:cs typeface="Times New Roman" panose="02020603050405020304" pitchFamily="18" charset="0"/>
              </a:rPr>
              <a:t>Flow chart</a:t>
            </a:r>
          </a:p>
        </p:txBody>
      </p:sp>
      <p:grpSp>
        <p:nvGrpSpPr>
          <p:cNvPr id="24" name="Group 23">
            <a:extLst>
              <a:ext uri="{FF2B5EF4-FFF2-40B4-BE49-F238E27FC236}">
                <a16:creationId xmlns:a16="http://schemas.microsoft.com/office/drawing/2014/main" id="{53C35AD4-9893-2B84-DA06-D975032EA052}"/>
              </a:ext>
            </a:extLst>
          </p:cNvPr>
          <p:cNvGrpSpPr/>
          <p:nvPr/>
        </p:nvGrpSpPr>
        <p:grpSpPr>
          <a:xfrm>
            <a:off x="678871" y="1780311"/>
            <a:ext cx="10848112" cy="4751821"/>
            <a:chOff x="678871" y="1780311"/>
            <a:chExt cx="10848112" cy="4751821"/>
          </a:xfrm>
        </p:grpSpPr>
        <p:sp>
          <p:nvSpPr>
            <p:cNvPr id="11" name="Rectangle: Rounded Corners 10">
              <a:extLst>
                <a:ext uri="{FF2B5EF4-FFF2-40B4-BE49-F238E27FC236}">
                  <a16:creationId xmlns:a16="http://schemas.microsoft.com/office/drawing/2014/main" id="{8945DE17-6D09-4BB8-7010-90BCA333A49F}"/>
                </a:ext>
              </a:extLst>
            </p:cNvPr>
            <p:cNvSpPr/>
            <p:nvPr/>
          </p:nvSpPr>
          <p:spPr>
            <a:xfrm>
              <a:off x="678871" y="1780311"/>
              <a:ext cx="2964873"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Data finding and downloading</a:t>
              </a:r>
            </a:p>
          </p:txBody>
        </p:sp>
        <p:sp>
          <p:nvSpPr>
            <p:cNvPr id="12" name="Rectangle: Rounded Corners 11">
              <a:extLst>
                <a:ext uri="{FF2B5EF4-FFF2-40B4-BE49-F238E27FC236}">
                  <a16:creationId xmlns:a16="http://schemas.microsoft.com/office/drawing/2014/main" id="{C75C03D2-099D-8A79-0E47-41B8D744C04D}"/>
                </a:ext>
              </a:extLst>
            </p:cNvPr>
            <p:cNvSpPr/>
            <p:nvPr/>
          </p:nvSpPr>
          <p:spPr>
            <a:xfrm>
              <a:off x="4613563" y="1780311"/>
              <a:ext cx="2964873"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Create Table using SQL Queries</a:t>
              </a:r>
            </a:p>
          </p:txBody>
        </p:sp>
        <p:sp>
          <p:nvSpPr>
            <p:cNvPr id="13" name="Rectangle: Rounded Corners 12">
              <a:extLst>
                <a:ext uri="{FF2B5EF4-FFF2-40B4-BE49-F238E27FC236}">
                  <a16:creationId xmlns:a16="http://schemas.microsoft.com/office/drawing/2014/main" id="{C27D173D-D227-8245-9196-C9F046DFD4D2}"/>
                </a:ext>
              </a:extLst>
            </p:cNvPr>
            <p:cNvSpPr/>
            <p:nvPr/>
          </p:nvSpPr>
          <p:spPr>
            <a:xfrm>
              <a:off x="4648200" y="3796146"/>
              <a:ext cx="2964873"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Yield prediction Using different regression models</a:t>
              </a:r>
            </a:p>
          </p:txBody>
        </p:sp>
        <p:sp>
          <p:nvSpPr>
            <p:cNvPr id="14" name="Rectangle: Rounded Corners 13">
              <a:extLst>
                <a:ext uri="{FF2B5EF4-FFF2-40B4-BE49-F238E27FC236}">
                  <a16:creationId xmlns:a16="http://schemas.microsoft.com/office/drawing/2014/main" id="{6EA02974-2337-8628-92E6-071A0D7A84C7}"/>
                </a:ext>
              </a:extLst>
            </p:cNvPr>
            <p:cNvSpPr/>
            <p:nvPr/>
          </p:nvSpPr>
          <p:spPr>
            <a:xfrm>
              <a:off x="734290" y="3796146"/>
              <a:ext cx="2964873"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ML model evaluation </a:t>
              </a:r>
            </a:p>
          </p:txBody>
        </p:sp>
        <p:sp>
          <p:nvSpPr>
            <p:cNvPr id="15" name="Rectangle: Rounded Corners 14">
              <a:extLst>
                <a:ext uri="{FF2B5EF4-FFF2-40B4-BE49-F238E27FC236}">
                  <a16:creationId xmlns:a16="http://schemas.microsoft.com/office/drawing/2014/main" id="{35435757-6589-23E0-CCAD-D70B60ACDB4E}"/>
                </a:ext>
              </a:extLst>
            </p:cNvPr>
            <p:cNvSpPr/>
            <p:nvPr/>
          </p:nvSpPr>
          <p:spPr>
            <a:xfrm>
              <a:off x="4613562" y="5617732"/>
              <a:ext cx="2964873"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Dashboard creation </a:t>
              </a:r>
            </a:p>
          </p:txBody>
        </p:sp>
        <p:sp>
          <p:nvSpPr>
            <p:cNvPr id="16" name="Rectangle: Rounded Corners 15">
              <a:extLst>
                <a:ext uri="{FF2B5EF4-FFF2-40B4-BE49-F238E27FC236}">
                  <a16:creationId xmlns:a16="http://schemas.microsoft.com/office/drawing/2014/main" id="{7BDC4126-3161-001E-21E5-6D3E7F475F9C}"/>
                </a:ext>
              </a:extLst>
            </p:cNvPr>
            <p:cNvSpPr/>
            <p:nvPr/>
          </p:nvSpPr>
          <p:spPr>
            <a:xfrm>
              <a:off x="8562110" y="3796146"/>
              <a:ext cx="2964873"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Create regression models</a:t>
              </a:r>
            </a:p>
          </p:txBody>
        </p:sp>
        <p:sp>
          <p:nvSpPr>
            <p:cNvPr id="17" name="Rectangle: Rounded Corners 16">
              <a:extLst>
                <a:ext uri="{FF2B5EF4-FFF2-40B4-BE49-F238E27FC236}">
                  <a16:creationId xmlns:a16="http://schemas.microsoft.com/office/drawing/2014/main" id="{D2118215-BC2F-C1F2-E2B3-4E6FCF4F7A06}"/>
                </a:ext>
              </a:extLst>
            </p:cNvPr>
            <p:cNvSpPr/>
            <p:nvPr/>
          </p:nvSpPr>
          <p:spPr>
            <a:xfrm>
              <a:off x="8562110" y="1780311"/>
              <a:ext cx="2964873"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Data importing in Big Query ML </a:t>
              </a:r>
            </a:p>
          </p:txBody>
        </p:sp>
        <p:sp>
          <p:nvSpPr>
            <p:cNvPr id="18" name="Arrow: Right 17">
              <a:extLst>
                <a:ext uri="{FF2B5EF4-FFF2-40B4-BE49-F238E27FC236}">
                  <a16:creationId xmlns:a16="http://schemas.microsoft.com/office/drawing/2014/main" id="{36E08C5D-ED58-24C0-109B-52E5C0585A04}"/>
                </a:ext>
              </a:extLst>
            </p:cNvPr>
            <p:cNvSpPr/>
            <p:nvPr/>
          </p:nvSpPr>
          <p:spPr>
            <a:xfrm>
              <a:off x="3823855" y="2237511"/>
              <a:ext cx="554181" cy="270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E012A28D-90F1-E699-B6BE-945512B8E570}"/>
                </a:ext>
              </a:extLst>
            </p:cNvPr>
            <p:cNvSpPr/>
            <p:nvPr/>
          </p:nvSpPr>
          <p:spPr>
            <a:xfrm>
              <a:off x="7855525" y="2237511"/>
              <a:ext cx="554181" cy="270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Down 19">
              <a:extLst>
                <a:ext uri="{FF2B5EF4-FFF2-40B4-BE49-F238E27FC236}">
                  <a16:creationId xmlns:a16="http://schemas.microsoft.com/office/drawing/2014/main" id="{5768B30E-97A6-BDBB-BF04-01C6D3C865FE}"/>
                </a:ext>
              </a:extLst>
            </p:cNvPr>
            <p:cNvSpPr/>
            <p:nvPr/>
          </p:nvSpPr>
          <p:spPr>
            <a:xfrm>
              <a:off x="10044546" y="3061853"/>
              <a:ext cx="249381" cy="5400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Left 20">
              <a:extLst>
                <a:ext uri="{FF2B5EF4-FFF2-40B4-BE49-F238E27FC236}">
                  <a16:creationId xmlns:a16="http://schemas.microsoft.com/office/drawing/2014/main" id="{066B7EA5-CBB6-3C56-D7A5-168C900EF04C}"/>
                </a:ext>
              </a:extLst>
            </p:cNvPr>
            <p:cNvSpPr/>
            <p:nvPr/>
          </p:nvSpPr>
          <p:spPr>
            <a:xfrm>
              <a:off x="7855525" y="4170218"/>
              <a:ext cx="554181" cy="27016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Left 21">
              <a:extLst>
                <a:ext uri="{FF2B5EF4-FFF2-40B4-BE49-F238E27FC236}">
                  <a16:creationId xmlns:a16="http://schemas.microsoft.com/office/drawing/2014/main" id="{5CBFDBDD-3902-C822-084E-B61E8F793104}"/>
                </a:ext>
              </a:extLst>
            </p:cNvPr>
            <p:cNvSpPr/>
            <p:nvPr/>
          </p:nvSpPr>
          <p:spPr>
            <a:xfrm>
              <a:off x="3851567" y="4170218"/>
              <a:ext cx="554181" cy="27016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85193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0449C-B48F-BD3E-3FDD-0D078C8CFBD0}"/>
              </a:ext>
            </a:extLst>
          </p:cNvPr>
          <p:cNvSpPr>
            <a:spLocks noGrp="1"/>
          </p:cNvSpPr>
          <p:nvPr>
            <p:ph type="title"/>
          </p:nvPr>
        </p:nvSpPr>
        <p:spPr>
          <a:xfrm>
            <a:off x="838200" y="365126"/>
            <a:ext cx="10515600" cy="923348"/>
          </a:xfrm>
        </p:spPr>
        <p:txBody>
          <a:bodyPr>
            <a:normAutofit/>
          </a:bodyPr>
          <a:lstStyle/>
          <a:p>
            <a:pPr algn="ctr"/>
            <a:r>
              <a:rPr lang="en-IN" sz="4000" b="1" dirty="0">
                <a:latin typeface="Times New Roman" panose="02020603050405020304" pitchFamily="18" charset="0"/>
                <a:cs typeface="Times New Roman" panose="02020603050405020304" pitchFamily="18" charset="0"/>
              </a:rPr>
              <a:t>Algorithm Used </a:t>
            </a:r>
          </a:p>
        </p:txBody>
      </p:sp>
      <p:sp>
        <p:nvSpPr>
          <p:cNvPr id="3" name="Content Placeholder 2">
            <a:extLst>
              <a:ext uri="{FF2B5EF4-FFF2-40B4-BE49-F238E27FC236}">
                <a16:creationId xmlns:a16="http://schemas.microsoft.com/office/drawing/2014/main" id="{F00993C4-0BA2-6E4F-B861-7B7CC662B579}"/>
              </a:ext>
            </a:extLst>
          </p:cNvPr>
          <p:cNvSpPr>
            <a:spLocks noGrp="1"/>
          </p:cNvSpPr>
          <p:nvPr>
            <p:ph idx="1"/>
          </p:nvPr>
        </p:nvSpPr>
        <p:spPr>
          <a:xfrm>
            <a:off x="838200" y="1825625"/>
            <a:ext cx="10515600" cy="4034848"/>
          </a:xfrm>
        </p:spPr>
        <p:txBody>
          <a:bodyPr>
            <a:normAutofit/>
          </a:bodyPr>
          <a:lstStyle/>
          <a:p>
            <a:pPr marL="457200" indent="-457200" algn="just">
              <a:lnSpc>
                <a:spcPct val="150000"/>
              </a:lnSpc>
              <a:buFont typeface="+mj-lt"/>
              <a:buAutoNum type="arabicParenR"/>
            </a:pPr>
            <a:r>
              <a:rPr lang="en-IN" sz="2400" dirty="0">
                <a:latin typeface="Times New Roman" panose="02020603050405020304" pitchFamily="18" charset="0"/>
                <a:cs typeface="Times New Roman" panose="02020603050405020304" pitchFamily="18" charset="0"/>
              </a:rPr>
              <a:t>Linear regression</a:t>
            </a:r>
          </a:p>
          <a:p>
            <a:pPr marL="457200" indent="-457200" algn="just">
              <a:lnSpc>
                <a:spcPct val="150000"/>
              </a:lnSpc>
              <a:buFont typeface="+mj-lt"/>
              <a:buAutoNum type="arabicParenR"/>
            </a:pPr>
            <a:r>
              <a:rPr lang="en-IN" sz="2400" dirty="0">
                <a:latin typeface="Times New Roman" panose="02020603050405020304" pitchFamily="18" charset="0"/>
                <a:cs typeface="Times New Roman" panose="02020603050405020304" pitchFamily="18" charset="0"/>
              </a:rPr>
              <a:t>AutoML regression</a:t>
            </a:r>
          </a:p>
          <a:p>
            <a:pPr marL="457200" indent="-457200" algn="just">
              <a:lnSpc>
                <a:spcPct val="150000"/>
              </a:lnSpc>
              <a:buFont typeface="+mj-lt"/>
              <a:buAutoNum type="arabicParenR"/>
            </a:pPr>
            <a:r>
              <a:rPr lang="en-IN" sz="2400" dirty="0">
                <a:latin typeface="Times New Roman" panose="02020603050405020304" pitchFamily="18" charset="0"/>
                <a:cs typeface="Times New Roman" panose="02020603050405020304" pitchFamily="18" charset="0"/>
              </a:rPr>
              <a:t>Linear regression with L1 regularization</a:t>
            </a:r>
          </a:p>
          <a:p>
            <a:pPr marL="457200" indent="-457200" algn="just">
              <a:lnSpc>
                <a:spcPct val="150000"/>
              </a:lnSpc>
              <a:buFont typeface="+mj-lt"/>
              <a:buAutoNum type="arabicParenR"/>
            </a:pPr>
            <a:r>
              <a:rPr lang="en-IN" sz="2400" dirty="0">
                <a:latin typeface="Times New Roman" panose="02020603050405020304" pitchFamily="18" charset="0"/>
                <a:cs typeface="Times New Roman" panose="02020603050405020304" pitchFamily="18" charset="0"/>
              </a:rPr>
              <a:t>Random Forest Regressor</a:t>
            </a:r>
          </a:p>
          <a:p>
            <a:pPr marL="457200" indent="-457200" algn="just">
              <a:lnSpc>
                <a:spcPct val="150000"/>
              </a:lnSpc>
              <a:buFont typeface="+mj-lt"/>
              <a:buAutoNum type="arabicParenR"/>
            </a:pPr>
            <a:r>
              <a:rPr lang="en-IN" sz="2400" dirty="0">
                <a:latin typeface="Times New Roman" panose="02020603050405020304" pitchFamily="18" charset="0"/>
                <a:cs typeface="Times New Roman" panose="02020603050405020304" pitchFamily="18" charset="0"/>
              </a:rPr>
              <a:t>Boosted Tree regressor </a:t>
            </a:r>
          </a:p>
        </p:txBody>
      </p:sp>
    </p:spTree>
    <p:extLst>
      <p:ext uri="{BB962C8B-B14F-4D97-AF65-F5344CB8AC3E}">
        <p14:creationId xmlns:p14="http://schemas.microsoft.com/office/powerpoint/2010/main" val="3919071781"/>
      </p:ext>
    </p:extLst>
  </p:cSld>
  <p:clrMapOvr>
    <a:masterClrMapping/>
  </p:clrMapOvr>
</p:sld>
</file>

<file path=ppt/theme/theme1.xml><?xml version="1.0" encoding="utf-8"?>
<a:theme xmlns:a="http://schemas.openxmlformats.org/drawingml/2006/main" name="agrianalytic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rianalytics" id="{CAA29B31-1928-47D9-9964-D28B1524B7F6}" vid="{C427C8B3-A1E1-440A-AD09-96C0E968C2F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A0CE01A0A4F342BCC9825F45D6D1C9" ma:contentTypeVersion="4" ma:contentTypeDescription="Create a new document." ma:contentTypeScope="" ma:versionID="5ddf7b08714dc06ba2bf44e5b6920b61">
  <xsd:schema xmlns:xsd="http://www.w3.org/2001/XMLSchema" xmlns:xs="http://www.w3.org/2001/XMLSchema" xmlns:p="http://schemas.microsoft.com/office/2006/metadata/properties" xmlns:ns3="4639bc7f-8852-4ee1-9d1f-a48c1184b92d" targetNamespace="http://schemas.microsoft.com/office/2006/metadata/properties" ma:root="true" ma:fieldsID="15629500e502a163512d81375e0b6770" ns3:_="">
    <xsd:import namespace="4639bc7f-8852-4ee1-9d1f-a48c1184b92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39bc7f-8852-4ee1-9d1f-a48c1184b9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5C4617-A38B-495A-B33F-0BF6A4C862CB}">
  <ds:schemaRefs>
    <ds:schemaRef ds:uri="http://schemas.microsoft.com/sharepoint/v3/contenttype/forms"/>
  </ds:schemaRefs>
</ds:datastoreItem>
</file>

<file path=customXml/itemProps2.xml><?xml version="1.0" encoding="utf-8"?>
<ds:datastoreItem xmlns:ds="http://schemas.openxmlformats.org/officeDocument/2006/customXml" ds:itemID="{726FB45A-500F-4147-99A8-AE527F4E58D0}">
  <ds:schemaRefs>
    <ds:schemaRef ds:uri="http://schemas.microsoft.com/office/infopath/2007/PartnerControls"/>
    <ds:schemaRef ds:uri="4639bc7f-8852-4ee1-9d1f-a48c1184b92d"/>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803BD1A2-4A08-4CE1-8E1E-2B5CC2D2F1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39bc7f-8852-4ee1-9d1f-a48c1184b9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agrianalytics</Template>
  <TotalTime>647</TotalTime>
  <Words>916</Words>
  <Application>Microsoft Office PowerPoint</Application>
  <PresentationFormat>Widescreen</PresentationFormat>
  <Paragraphs>89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Algerian</vt:lpstr>
      <vt:lpstr>Arial</vt:lpstr>
      <vt:lpstr>Calibri</vt:lpstr>
      <vt:lpstr>Calibri Light</vt:lpstr>
      <vt:lpstr>Times New Roman</vt:lpstr>
      <vt:lpstr>Wingdings</vt:lpstr>
      <vt:lpstr>agrianalytics</vt:lpstr>
      <vt:lpstr>PowerPoint Presentation</vt:lpstr>
      <vt:lpstr>PowerPoint Presentation</vt:lpstr>
      <vt:lpstr>Introduction </vt:lpstr>
      <vt:lpstr>Objectives</vt:lpstr>
      <vt:lpstr>PowerPoint Presentation</vt:lpstr>
      <vt:lpstr>Dataset and Parameters </vt:lpstr>
      <vt:lpstr>Why BigQuery and Google Looker Studio?</vt:lpstr>
      <vt:lpstr>Flow chart</vt:lpstr>
      <vt:lpstr>Algorithm Used </vt:lpstr>
      <vt:lpstr>Linear regression </vt:lpstr>
      <vt:lpstr>Auto ML Regressor</vt:lpstr>
      <vt:lpstr>L1 regularization </vt:lpstr>
      <vt:lpstr>Random  Forest Regressor </vt:lpstr>
      <vt:lpstr>Boosted Tree Regression</vt:lpstr>
      <vt:lpstr>Results of Models </vt:lpstr>
      <vt:lpstr>Dashboard By Google Looker Studio</vt:lpstr>
      <vt:lpstr>Dashboard By Knowage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Nidhi Gusai</dc:creator>
  <cp:lastModifiedBy>DIVYA PRAJAPATI</cp:lastModifiedBy>
  <cp:revision>18</cp:revision>
  <dcterms:created xsi:type="dcterms:W3CDTF">2024-03-20T08:27:27Z</dcterms:created>
  <dcterms:modified xsi:type="dcterms:W3CDTF">2024-03-21T18:07:53Z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0x01010054A0CE01A0A4F342BCC9825F45D6D1C9</vt:lpwstr>
  </property>
</Properties>
</file>